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98" r:id="rId1"/>
  </p:sldMasterIdLst>
  <p:notesMasterIdLst>
    <p:notesMasterId r:id="rId61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382" r:id="rId20"/>
    <p:sldId id="383" r:id="rId21"/>
    <p:sldId id="292" r:id="rId22"/>
    <p:sldId id="293" r:id="rId23"/>
    <p:sldId id="374" r:id="rId24"/>
    <p:sldId id="294" r:id="rId25"/>
    <p:sldId id="296" r:id="rId26"/>
    <p:sldId id="295" r:id="rId27"/>
    <p:sldId id="321" r:id="rId28"/>
    <p:sldId id="323" r:id="rId29"/>
    <p:sldId id="326" r:id="rId30"/>
    <p:sldId id="331" r:id="rId31"/>
    <p:sldId id="298" r:id="rId32"/>
    <p:sldId id="385" r:id="rId33"/>
    <p:sldId id="299" r:id="rId34"/>
    <p:sldId id="300" r:id="rId35"/>
    <p:sldId id="301" r:id="rId36"/>
    <p:sldId id="302" r:id="rId37"/>
    <p:sldId id="342" r:id="rId38"/>
    <p:sldId id="343" r:id="rId39"/>
    <p:sldId id="346" r:id="rId40"/>
    <p:sldId id="347" r:id="rId41"/>
    <p:sldId id="376" r:id="rId42"/>
    <p:sldId id="384" r:id="rId43"/>
    <p:sldId id="308" r:id="rId44"/>
    <p:sldId id="309" r:id="rId45"/>
    <p:sldId id="311" r:id="rId46"/>
    <p:sldId id="310" r:id="rId47"/>
    <p:sldId id="313" r:id="rId48"/>
    <p:sldId id="312" r:id="rId49"/>
    <p:sldId id="314" r:id="rId50"/>
    <p:sldId id="377" r:id="rId51"/>
    <p:sldId id="317" r:id="rId52"/>
    <p:sldId id="355" r:id="rId53"/>
    <p:sldId id="354" r:id="rId54"/>
    <p:sldId id="357" r:id="rId55"/>
    <p:sldId id="359" r:id="rId56"/>
    <p:sldId id="368" r:id="rId57"/>
    <p:sldId id="373" r:id="rId58"/>
    <p:sldId id="380" r:id="rId59"/>
    <p:sldId id="381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3">
          <p15:clr>
            <a:srgbClr val="A4A3A4"/>
          </p15:clr>
        </p15:guide>
        <p15:guide id="2" orient="horz" pos="3146">
          <p15:clr>
            <a:srgbClr val="A4A3A4"/>
          </p15:clr>
        </p15:guide>
        <p15:guide id="3" orient="horz" pos="706">
          <p15:clr>
            <a:srgbClr val="A4A3A4"/>
          </p15:clr>
        </p15:guide>
        <p15:guide id="4" orient="horz" pos="1009">
          <p15:clr>
            <a:srgbClr val="A4A3A4"/>
          </p15:clr>
        </p15:guide>
        <p15:guide id="5" pos="5542">
          <p15:clr>
            <a:srgbClr val="A4A3A4"/>
          </p15:clr>
        </p15:guide>
        <p15:guide id="6" pos="293">
          <p15:clr>
            <a:srgbClr val="A4A3A4"/>
          </p15:clr>
        </p15:guide>
        <p15:guide id="7" pos="173">
          <p15:clr>
            <a:srgbClr val="A4A3A4"/>
          </p15:clr>
        </p15:guide>
        <p15:guide id="8" pos="5182">
          <p15:clr>
            <a:srgbClr val="A4A3A4"/>
          </p15:clr>
        </p15:guide>
        <p15:guide id="9" pos="2457">
          <p15:clr>
            <a:srgbClr val="A4A3A4"/>
          </p15:clr>
        </p15:guide>
        <p15:guide id="10" pos="35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7777"/>
    <a:srgbClr val="4D4D4D"/>
    <a:srgbClr val="4081FE"/>
    <a:srgbClr val="CEFBE6"/>
    <a:srgbClr val="D7F7FD"/>
    <a:srgbClr val="D8F2E6"/>
    <a:srgbClr val="95DFC3"/>
    <a:srgbClr val="93DDE1"/>
    <a:srgbClr val="408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B0D9F3-6D1C-47EB-8CA0-6CB6EC268440}">
  <a:tblStyle styleId="{F1B0D9F3-6D1C-47EB-8CA0-6CB6EC2684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544" autoAdjust="0"/>
  </p:normalViewPr>
  <p:slideViewPr>
    <p:cSldViewPr snapToGrid="0">
      <p:cViewPr varScale="1">
        <p:scale>
          <a:sx n="52" d="100"/>
          <a:sy n="52" d="100"/>
        </p:scale>
        <p:origin x="562" y="48"/>
      </p:cViewPr>
      <p:guideLst>
        <p:guide orient="horz" pos="603"/>
        <p:guide orient="horz" pos="3146"/>
        <p:guide orient="horz" pos="706"/>
        <p:guide orient="horz" pos="1009"/>
        <p:guide pos="5542"/>
        <p:guide pos="293"/>
        <p:guide pos="173"/>
        <p:guide pos="5182"/>
        <p:guide pos="2457"/>
        <p:guide pos="35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632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안녕하세요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해빗팩토리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캡스톤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프로젝트를 최종 발표 진행하겠습니다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저희팀은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김경빈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선주호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이상윤으로 구성되어 있고 저는 발표를 맡은 김경빈입니다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모은 원데이터를 프로그램이 처리하기 용이하도록 데이터 형태를 변환하는 구조화 작업을 진행하였습니다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 추가적으로 테이블 정의서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질병 명칭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소계 데이터 테이블을 작성하였습니다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테이블 정의서 또한 다음과 같이 작성을 하였습니다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2134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질병 명칭을 정리해 놓은 테이블입니다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위의 질병들은 통계청에서 고시한 한국 표준질병분류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(8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차개정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참조하였습니다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성별</a:t>
            </a:r>
            <a:r>
              <a:rPr lang="en-US" altLang="ko-KR" dirty="0"/>
              <a:t>/</a:t>
            </a:r>
            <a:r>
              <a:rPr lang="ko-KR" altLang="en-US" dirty="0"/>
              <a:t>연령별 원데이터를 구조화 작업을 진행하였습니다</a:t>
            </a:r>
            <a:r>
              <a:rPr lang="en-US" altLang="ko-KR" dirty="0"/>
              <a:t>. </a:t>
            </a:r>
            <a:r>
              <a:rPr lang="ko-KR" altLang="en-US" dirty="0"/>
              <a:t>원데이터를 보면 </a:t>
            </a:r>
            <a:r>
              <a:rPr lang="en-US" altLang="ko-KR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2020</a:t>
            </a:r>
            <a:r>
              <a:rPr lang="ko-KR" altLang="en-US" dirty="0"/>
              <a:t>년까지 환자수 </a:t>
            </a:r>
            <a:r>
              <a:rPr lang="en-US" altLang="ko-KR" dirty="0"/>
              <a:t>, </a:t>
            </a:r>
            <a:r>
              <a:rPr lang="ko-KR" altLang="en-US" dirty="0"/>
              <a:t>내원일수</a:t>
            </a:r>
            <a:r>
              <a:rPr lang="en-US" altLang="ko-KR" dirty="0"/>
              <a:t>, </a:t>
            </a:r>
            <a:r>
              <a:rPr lang="ko-KR" altLang="en-US" dirty="0"/>
              <a:t>청구건수</a:t>
            </a:r>
            <a:r>
              <a:rPr lang="en-US" altLang="ko-KR" dirty="0"/>
              <a:t>, </a:t>
            </a:r>
            <a:r>
              <a:rPr lang="ko-KR" altLang="en-US" dirty="0"/>
              <a:t>내원일수</a:t>
            </a:r>
            <a:r>
              <a:rPr lang="en-US" altLang="ko-KR" dirty="0"/>
              <a:t>, </a:t>
            </a:r>
            <a:r>
              <a:rPr lang="ko-KR" altLang="en-US" dirty="0"/>
              <a:t>요양급여비용총액</a:t>
            </a:r>
            <a:r>
              <a:rPr lang="en-US" altLang="ko-KR" dirty="0"/>
              <a:t>, </a:t>
            </a:r>
            <a:r>
              <a:rPr lang="ko-KR" altLang="en-US" dirty="0"/>
              <a:t>보험자부담금 수치가 담겨져 있습니다</a:t>
            </a:r>
            <a:r>
              <a:rPr lang="en-US" altLang="ko-KR" dirty="0"/>
              <a:t>. </a:t>
            </a:r>
            <a:r>
              <a:rPr lang="ko-KR" altLang="en-US" dirty="0"/>
              <a:t>여기서 환자수는 진료받은 환자수를 의미하고 내원일수는 질병으로 인해 진료를 받은 일수</a:t>
            </a:r>
            <a:r>
              <a:rPr lang="en-US" altLang="ko-KR" dirty="0"/>
              <a:t>,</a:t>
            </a:r>
            <a:r>
              <a:rPr lang="ko-KR" altLang="en-US" dirty="0"/>
              <a:t>그리고 청구건수는 진료 횟수를 의미하구요</a:t>
            </a:r>
            <a:r>
              <a:rPr lang="en-US" altLang="ko-KR" dirty="0"/>
              <a:t>, </a:t>
            </a:r>
            <a:r>
              <a:rPr lang="ko-KR" altLang="en-US" dirty="0"/>
              <a:t>요양급여비용 총액은 해달 질병에 대한 진료비용 총액을 의미하고</a:t>
            </a:r>
            <a:r>
              <a:rPr lang="en-US" altLang="ko-KR" dirty="0"/>
              <a:t>, </a:t>
            </a:r>
            <a:r>
              <a:rPr lang="ko-KR" altLang="en-US" dirty="0"/>
              <a:t>보험자부담금은 요양급여비용 총액에서 보험공단이 환자를 대신하여 부담하는 금액이라고 </a:t>
            </a:r>
            <a:r>
              <a:rPr lang="ko-KR" altLang="en-US" dirty="0" err="1"/>
              <a:t>보시면될것같습니다</a:t>
            </a:r>
            <a:r>
              <a:rPr lang="en-US" altLang="ko-KR" dirty="0"/>
              <a:t> </a:t>
            </a:r>
            <a:r>
              <a:rPr lang="ko-KR" altLang="en-US" dirty="0"/>
              <a:t>또 연령과 성별 정보를 모두 간결하게 코드화 하였습니다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입원외래별</a:t>
            </a:r>
            <a:r>
              <a:rPr lang="ko-KR" altLang="en-US" dirty="0"/>
              <a:t> 데이터 또한 다음과 같이 구조화 작업을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요양기관종 데이터의 경우 </a:t>
            </a:r>
            <a:r>
              <a:rPr lang="en-US" altLang="ko-KR" dirty="0"/>
              <a:t>＇</a:t>
            </a:r>
            <a:r>
              <a:rPr lang="ko-KR" altLang="en-US" dirty="0" err="1"/>
              <a:t>상긍종합병원</a:t>
            </a:r>
            <a:r>
              <a:rPr lang="en-US" altLang="ko-KR" dirty="0"/>
              <a:t>’, ‘</a:t>
            </a:r>
            <a:r>
              <a:rPr lang="ko-KR" altLang="en-US" dirty="0"/>
              <a:t>종합병원</a:t>
            </a:r>
            <a:r>
              <a:rPr lang="en-US" altLang="ko-KR" dirty="0"/>
              <a:t>’,＇</a:t>
            </a:r>
            <a:r>
              <a:rPr lang="ko-KR" altLang="en-US" dirty="0" err="1"/>
              <a:t>병원급</a:t>
            </a:r>
            <a:r>
              <a:rPr lang="en-US" altLang="ko-KR" dirty="0"/>
              <a:t>’ , ‘</a:t>
            </a:r>
            <a:r>
              <a:rPr lang="ko-KR" altLang="en-US" dirty="0" err="1"/>
              <a:t>의원급</a:t>
            </a:r>
            <a:r>
              <a:rPr lang="en-US" altLang="ko-KR" dirty="0"/>
              <a:t>‘, ‘ </a:t>
            </a:r>
            <a:r>
              <a:rPr lang="ko-KR" altLang="en-US" dirty="0" err="1"/>
              <a:t>보건기관등</a:t>
            </a:r>
            <a:r>
              <a:rPr lang="en-US" altLang="ko-KR" dirty="0"/>
              <a:t>’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 종으로 </a:t>
            </a:r>
            <a:r>
              <a:rPr lang="ko-KR" altLang="en-US" dirty="0" err="1"/>
              <a:t>구분되어있습니다</a:t>
            </a:r>
            <a:r>
              <a:rPr lang="en-US" altLang="ko-KR" dirty="0"/>
              <a:t>. </a:t>
            </a:r>
            <a:r>
              <a:rPr lang="ko-KR" altLang="en-US" dirty="0"/>
              <a:t>이 또한 </a:t>
            </a:r>
            <a:r>
              <a:rPr lang="ko-KR" altLang="en-US" dirty="0" err="1"/>
              <a:t>코드화하여</a:t>
            </a:r>
            <a:r>
              <a:rPr lang="ko-KR" altLang="en-US" dirty="0"/>
              <a:t> 진행을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요양기관 소재지별 데이터는 특별시</a:t>
            </a:r>
            <a:r>
              <a:rPr lang="en-US" altLang="ko-KR" dirty="0"/>
              <a:t>, </a:t>
            </a:r>
            <a:r>
              <a:rPr lang="ko-KR" altLang="en-US" dirty="0"/>
              <a:t>광역시</a:t>
            </a:r>
            <a:r>
              <a:rPr lang="en-US" altLang="ko-KR" dirty="0"/>
              <a:t>, </a:t>
            </a:r>
            <a:r>
              <a:rPr lang="ko-KR" altLang="en-US" dirty="0"/>
              <a:t>도 </a:t>
            </a:r>
            <a:r>
              <a:rPr lang="en-US" altLang="ko-KR" dirty="0"/>
              <a:t>, </a:t>
            </a:r>
            <a:r>
              <a:rPr lang="ko-KR" altLang="en-US" dirty="0"/>
              <a:t>특별자치도</a:t>
            </a:r>
            <a:r>
              <a:rPr lang="en-US" altLang="ko-KR" dirty="0"/>
              <a:t>, </a:t>
            </a:r>
            <a:r>
              <a:rPr lang="ko-KR" altLang="en-US" dirty="0"/>
              <a:t>특별자치시를 포함하여 </a:t>
            </a:r>
            <a:r>
              <a:rPr lang="en-US" altLang="ko-KR" dirty="0"/>
              <a:t>17</a:t>
            </a:r>
            <a:r>
              <a:rPr lang="ko-KR" altLang="en-US" dirty="0"/>
              <a:t>개 지역으로 구분 되어있고 </a:t>
            </a:r>
            <a:r>
              <a:rPr lang="ko-KR" altLang="en-US" dirty="0" err="1"/>
              <a:t>이것또한</a:t>
            </a:r>
            <a:r>
              <a:rPr lang="ko-KR" altLang="en-US" dirty="0"/>
              <a:t> 숫자로 코드화 하여 오른쪽 테이블과 같이 구조화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총계와 소계 데이터인데요 이것도 저희가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그럼 이제부터 저희가 구조화 작업을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작업한 데이터 분석이 서비스 앱으로 고객한테 어떻게 도움이 될지 설명 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보면 취업을 해서 이제 보험에 가입하고 싶어하는 김모씨가 있는데 가입에 앞서서 연령대별로 어떠한 질병이 많이 걸리는지 궁금해하고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21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목차는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11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궁금함을 저희가 진행한 프로젝트를 기반으로 출시할 서비스를 통해 해결 받을 수 있게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지금부터 데이터분석 과정과 실제 고객들에게 어떻게 구현이 되는지 설명 드리도록 하겠습니다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627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데이터 분석에 앞서 먼저 고객들이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궁금해할만한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질문 리스트를 작성하여 데이터에 대한 유의미한 결과를 도출하는 작업을 진행하였습니다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 번째는 최근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년간 환자 수가 많은 질병이 무엇인지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두 번째 성별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연령별 주의 질병으로는 무엇이 있는지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년간 환자 수가 증가하 질병이 무엇인지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질료비가 많이 드는 질병이 무엇인가 이렇게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개의 질문을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앞에 작성한 직문들의 답을 얻기 위해 데이터 추출 작업을 진행하였고 고객 입장에서 어떠한 정보가 필요할지 아이디어를 떠올리며 기획을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 첫번째 질문인 최근 </a:t>
            </a:r>
            <a:r>
              <a:rPr lang="en-US" altLang="ko-KR" dirty="0"/>
              <a:t>1</a:t>
            </a:r>
            <a:r>
              <a:rPr lang="ko-KR" altLang="en-US" dirty="0"/>
              <a:t>년간 환자 수가 많은 질병에 대한 데이터를 </a:t>
            </a:r>
            <a:r>
              <a:rPr lang="ko-KR" altLang="en-US" dirty="0" err="1"/>
              <a:t>추출할때</a:t>
            </a:r>
            <a:r>
              <a:rPr lang="ko-KR" altLang="en-US" dirty="0"/>
              <a:t> 로직입니다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총계데이터를 활용하여 </a:t>
            </a:r>
            <a:r>
              <a:rPr lang="en-US" altLang="ko-KR" dirty="0"/>
              <a:t>2020</a:t>
            </a:r>
            <a:r>
              <a:rPr lang="ko-KR" altLang="en-US" dirty="0"/>
              <a:t>년 기준 환자수가 많은 순으로 추출을 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 각 질병에 대한 환자수 추이나 남녀 성비에 대한 정보를 세부사항에서 그래프로 제시를 하였습니다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우선 전체버튼과 성별버튼 연령대 버튼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 중에 고객이 전체버튼을 누르게 되면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전체환자수에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데이터가 나오게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맨왼쪽의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순위의 경우 전년도 대비 달라진 순위를 뜻하는 것이고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보시다시피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치은염 및 치주질환이 가장 높은 것으로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만약 고객이 표에서 맨 오른쪽 자세히 버튼을 누르게 되면 다음과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그래프가 나오게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위쪽은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년도별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환자수 추이이고 아래쪽은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남녀성비가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나타나있는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연령별 환자수 추이를 나타낸 그래프입니다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데이터분석을 하면서 ‘우리나라에서 치아에 관련된 질병환자수가 약 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1600</a:t>
            </a:r>
            <a:r>
              <a:rPr lang="ko-KR" altLang="en-US" sz="11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만명인것을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이렇게 많이 있다는 것을 알게 되었습니다</a:t>
            </a:r>
            <a:r>
              <a: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성별버튼에서 남성을 </a:t>
            </a:r>
            <a:r>
              <a:rPr lang="ko-KR" altLang="en-US" dirty="0" err="1"/>
              <a:t>클릭하였을때</a:t>
            </a:r>
            <a:r>
              <a:rPr lang="ko-KR" altLang="en-US" dirty="0"/>
              <a:t> 나타나는 </a:t>
            </a:r>
            <a:r>
              <a:rPr lang="ko-KR" altLang="en-US" dirty="0" err="1"/>
              <a:t>데이터프레임입니다</a:t>
            </a:r>
            <a:r>
              <a:rPr lang="en-US" altLang="ko-KR" dirty="0"/>
              <a:t>. </a:t>
            </a:r>
            <a:r>
              <a:rPr lang="ko-KR" altLang="en-US" dirty="0" err="1"/>
              <a:t>본태성</a:t>
            </a:r>
            <a:r>
              <a:rPr lang="ko-KR" altLang="en-US" dirty="0"/>
              <a:t> 고혈압의 경우도 많은 환자수를 기록하였는데 여기서 자세히 버튼을 누르게 되면 더 유의미한 결과를 발견할 수 있습니다</a:t>
            </a:r>
            <a:r>
              <a:rPr lang="en-US" altLang="ko-KR" dirty="0"/>
              <a:t>. </a:t>
            </a:r>
            <a:r>
              <a:rPr lang="ko-KR" altLang="en-US" dirty="0"/>
              <a:t>단순히 많은 환자수를 넘어서 </a:t>
            </a:r>
            <a:r>
              <a:rPr lang="en-US" altLang="ko-KR" dirty="0"/>
              <a:t>5</a:t>
            </a:r>
            <a:r>
              <a:rPr lang="ko-KR" altLang="en-US" dirty="0"/>
              <a:t>년간 꾸준하게 증가하고 있는 양상을 확인할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여성의 경우를 </a:t>
            </a:r>
            <a:r>
              <a:rPr lang="ko-KR" altLang="en-US" dirty="0" err="1"/>
              <a:t>나타낸것이고</a:t>
            </a:r>
            <a:r>
              <a:rPr lang="ko-KR" altLang="en-US" dirty="0"/>
              <a:t> 그래프는 다음과 같습니다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더 구체적으로 성별이 남성이고 </a:t>
            </a:r>
            <a:r>
              <a:rPr lang="en-US" altLang="ko-KR" dirty="0"/>
              <a:t>10</a:t>
            </a:r>
            <a:r>
              <a:rPr lang="ko-KR" altLang="en-US" dirty="0"/>
              <a:t>대의 경우를 </a:t>
            </a:r>
            <a:r>
              <a:rPr lang="ko-KR" altLang="en-US" dirty="0" err="1"/>
              <a:t>클릭하였을때</a:t>
            </a:r>
            <a:r>
              <a:rPr lang="ko-KR" altLang="en-US" dirty="0"/>
              <a:t> 다음과 같이 보여줍니다</a:t>
            </a:r>
            <a:r>
              <a:rPr lang="en-US" altLang="ko-KR" dirty="0"/>
              <a:t>. 10</a:t>
            </a:r>
            <a:r>
              <a:rPr lang="ko-KR" altLang="en-US" dirty="0"/>
              <a:t>대 남성의 경우 </a:t>
            </a:r>
            <a:r>
              <a:rPr lang="ko-KR" altLang="en-US" dirty="0" err="1"/>
              <a:t>감염성및</a:t>
            </a:r>
            <a:r>
              <a:rPr lang="ko-KR" altLang="en-US" dirty="0"/>
              <a:t> 기타 위장염 및 결장염의 경우는 환자수가 </a:t>
            </a:r>
            <a:r>
              <a:rPr lang="en-US" altLang="ko-KR" dirty="0"/>
              <a:t>top7</a:t>
            </a:r>
            <a:r>
              <a:rPr lang="ko-KR" altLang="en-US" dirty="0"/>
              <a:t>에 있을 정도로 많은 환자수를 기록하고 있지만 최근 </a:t>
            </a:r>
            <a:r>
              <a:rPr lang="en-US" altLang="ko-KR" dirty="0"/>
              <a:t>2</a:t>
            </a:r>
            <a:r>
              <a:rPr lang="ko-KR" altLang="en-US" dirty="0"/>
              <a:t>년간 급격히 감소하는 양상을 확인 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30</a:t>
            </a:r>
            <a:r>
              <a:rPr lang="ko-KR" altLang="en-US" dirty="0"/>
              <a:t>대 남자의 경우 높은 환자수 기준 데이터입니다</a:t>
            </a:r>
            <a:r>
              <a:rPr lang="en-US" altLang="ko-KR" dirty="0"/>
              <a:t>. 30</a:t>
            </a:r>
            <a:r>
              <a:rPr lang="ko-KR" altLang="en-US" dirty="0"/>
              <a:t>대 남자의 경우 등통증이 </a:t>
            </a:r>
            <a:r>
              <a:rPr lang="en-US" altLang="ko-KR" dirty="0"/>
              <a:t>3</a:t>
            </a:r>
            <a:r>
              <a:rPr lang="ko-KR" altLang="en-US" dirty="0"/>
              <a:t>위로 높은 환자수를 기록한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이 또한 자세히 버튼을 누르게 되면 오른쪽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그래프와 같이 </a:t>
            </a:r>
            <a:r>
              <a:rPr lang="ko-KR" altLang="en-US" dirty="0" err="1"/>
              <a:t>년도별</a:t>
            </a:r>
            <a:r>
              <a:rPr lang="ko-KR" altLang="en-US" dirty="0"/>
              <a:t> 추이를 확인 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</a:t>
            </a:r>
            <a:r>
              <a:rPr lang="ko-KR" altLang="en-US" dirty="0"/>
              <a:t>내 남자의 경우도 마찬가지로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저희가 프로젝트 했던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해빗팩토리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기업에 대해 설명 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30</a:t>
            </a:r>
            <a:r>
              <a:rPr lang="ko-KR" altLang="en-US" dirty="0"/>
              <a:t>대 여성의 경우 또한 다음과 같이 나타내게 되는데요 높은 환자수를 기록하고 있지만 점차적으로 감소하는 폭의 그래프를 확인할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70</a:t>
            </a:r>
            <a:r>
              <a:rPr lang="ko-KR" altLang="en-US" dirty="0"/>
              <a:t>대 여성의 경우도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2</a:t>
            </a:r>
            <a:r>
              <a:rPr lang="ko-KR" altLang="en-US" dirty="0"/>
              <a:t>번째 질문인 성별 연령별 주의 질병 데이터에 대한 추출 로직입니다</a:t>
            </a:r>
            <a:r>
              <a:rPr lang="en-US" altLang="ko-KR" dirty="0"/>
              <a:t>. </a:t>
            </a:r>
            <a:r>
              <a:rPr lang="ko-KR" altLang="en-US" dirty="0"/>
              <a:t>특정 성별 대비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ko-KR" altLang="en-US" dirty="0" err="1"/>
              <a:t>이상인것을</a:t>
            </a:r>
            <a:r>
              <a:rPr lang="ko-KR" altLang="en-US" dirty="0"/>
              <a:t> 주의해야할 질병으로 정의하고 소계데이터를 활용하여 특정 환자수를 기준으로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데이터를 추출 하였습니다</a:t>
            </a:r>
            <a:r>
              <a:rPr lang="en-US" altLang="ko-KR" dirty="0"/>
              <a:t>.  </a:t>
            </a:r>
            <a:r>
              <a:rPr lang="ko-KR" altLang="en-US" dirty="0"/>
              <a:t>예를 들면 남성의 환자수가 여성의 환자수의 </a:t>
            </a:r>
            <a:r>
              <a:rPr lang="en-US" altLang="ko-KR" dirty="0"/>
              <a:t>2</a:t>
            </a:r>
            <a:r>
              <a:rPr lang="ko-KR" altLang="en-US" dirty="0" err="1"/>
              <a:t>배이상인것으로</a:t>
            </a:r>
            <a:r>
              <a:rPr lang="ko-KR" altLang="en-US" dirty="0"/>
              <a:t> 먼저 </a:t>
            </a:r>
            <a:r>
              <a:rPr lang="en-US" altLang="ko-KR" dirty="0"/>
              <a:t>sorting</a:t>
            </a:r>
            <a:r>
              <a:rPr lang="ko-KR" altLang="en-US" dirty="0"/>
              <a:t>을 하고 높은 수치의 남성 환자수로 순서대로 데이터프레임을 만들었습니다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4335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그레서</a:t>
            </a:r>
            <a:r>
              <a:rPr lang="ko-KR" altLang="en-US" dirty="0"/>
              <a:t> 다음과 같이 남성 환자수와 </a:t>
            </a:r>
            <a:r>
              <a:rPr lang="ko-KR" altLang="en-US" dirty="0" err="1"/>
              <a:t>여성환자수와</a:t>
            </a:r>
            <a:r>
              <a:rPr lang="ko-KR" altLang="en-US" dirty="0"/>
              <a:t> 비율이 있는데요 앞서 말했듯이 남성환자수가 여성 환자수의 </a:t>
            </a:r>
            <a:r>
              <a:rPr lang="en-US" altLang="ko-KR" dirty="0"/>
              <a:t>2</a:t>
            </a:r>
            <a:r>
              <a:rPr lang="ko-KR" altLang="en-US" dirty="0"/>
              <a:t>배가 </a:t>
            </a:r>
            <a:r>
              <a:rPr lang="ko-KR" altLang="en-US" dirty="0" err="1"/>
              <a:t>되는것으로</a:t>
            </a:r>
            <a:r>
              <a:rPr lang="ko-KR" altLang="en-US" dirty="0"/>
              <a:t> 먼저 </a:t>
            </a:r>
            <a:r>
              <a:rPr lang="en-US" altLang="ko-KR" dirty="0"/>
              <a:t>sorting</a:t>
            </a:r>
            <a:r>
              <a:rPr lang="ko-KR" altLang="en-US" dirty="0"/>
              <a:t>을 하고 남성 환자수 기준으로 데이터프레임을 구현했습니다</a:t>
            </a:r>
            <a:r>
              <a:rPr lang="en-US" altLang="ko-KR" dirty="0"/>
              <a:t>. </a:t>
            </a:r>
            <a:r>
              <a:rPr lang="ko-KR" altLang="en-US" dirty="0" err="1"/>
              <a:t>보시다시피</a:t>
            </a:r>
            <a:r>
              <a:rPr lang="ko-KR" altLang="en-US" dirty="0"/>
              <a:t> 통풍질병의 경우 남성이 여성보다 </a:t>
            </a:r>
            <a:r>
              <a:rPr lang="en-US" altLang="ko-KR" dirty="0"/>
              <a:t>12</a:t>
            </a:r>
            <a:r>
              <a:rPr lang="ko-KR" altLang="en-US" dirty="0"/>
              <a:t>배 이상 </a:t>
            </a:r>
            <a:r>
              <a:rPr lang="ko-KR" altLang="en-US" dirty="0" err="1"/>
              <a:t>많은것을</a:t>
            </a:r>
            <a:r>
              <a:rPr lang="ko-KR" altLang="en-US" dirty="0"/>
              <a:t> 알 수이고 </a:t>
            </a:r>
            <a:r>
              <a:rPr lang="ko-KR" altLang="en-US" dirty="0" err="1"/>
              <a:t>최다환자수를</a:t>
            </a:r>
            <a:r>
              <a:rPr lang="ko-KR" altLang="en-US" dirty="0"/>
              <a:t> 기록하고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이것또한</a:t>
            </a:r>
            <a:r>
              <a:rPr lang="ko-KR" altLang="en-US" dirty="0"/>
              <a:t> 고객이 자세히 버튼을 누르게 되면 </a:t>
            </a:r>
            <a:r>
              <a:rPr lang="ko-KR" altLang="en-US" dirty="0" err="1"/>
              <a:t>밑에있는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가지의 그래프가 보여지게 됩니다</a:t>
            </a:r>
            <a:r>
              <a:rPr lang="en-US" altLang="ko-KR" dirty="0"/>
              <a:t>. </a:t>
            </a:r>
            <a:r>
              <a:rPr lang="ko-KR" altLang="en-US" dirty="0"/>
              <a:t>왼쪽은 남성과 여성의 </a:t>
            </a:r>
            <a:r>
              <a:rPr lang="ko-KR" altLang="en-US" dirty="0" err="1"/>
              <a:t>년도별</a:t>
            </a:r>
            <a:r>
              <a:rPr lang="ko-KR" altLang="en-US" dirty="0"/>
              <a:t> 환자수 추이를 </a:t>
            </a:r>
            <a:r>
              <a:rPr lang="ko-KR" altLang="en-US" dirty="0" err="1"/>
              <a:t>나타낸것이고</a:t>
            </a:r>
            <a:r>
              <a:rPr lang="ko-KR" altLang="en-US" dirty="0"/>
              <a:t> 오른쪽 그래프는 남성과 여성의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비율을 </a:t>
            </a:r>
            <a:r>
              <a:rPr lang="ko-KR" altLang="en-US" dirty="0" err="1"/>
              <a:t>나타낸것으로</a:t>
            </a:r>
            <a:r>
              <a:rPr lang="ko-KR" altLang="en-US" dirty="0"/>
              <a:t> 보시면 되겠습니다</a:t>
            </a:r>
            <a:r>
              <a:rPr lang="en-US" altLang="ko-KR" dirty="0"/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통풍이 왜 남자에게 이렇게 많이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발생됬냐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했을때에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통풍의 가장 큰 원인인 요산은 식습관 및 음주와 밀접한 연관성이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있어다고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아무래도 남성의 경우 음주를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많이하는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경향이 있어서 여성보다는 더 취약한 모습을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띄게됩니다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080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남성대비 여성의 경우를 </a:t>
            </a:r>
            <a:r>
              <a:rPr lang="ko-KR" altLang="en-US" dirty="0" err="1"/>
              <a:t>나타낸것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가장 높은 비율인 여성의 질병은 </a:t>
            </a:r>
            <a:r>
              <a:rPr lang="ko-KR" altLang="en-US" dirty="0" err="1"/>
              <a:t>무릎관정증이라는것을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469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이것 또한 여성이 남성에 비해 많이 발생하는 이유는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중년에 접어들어 폐경을 거치면서 여성호르몬 감소로 골밀도가 낮아지기 때문이라고 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아래 그래프도 다음과 같이 형성되어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69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30</a:t>
            </a:r>
            <a:r>
              <a:rPr lang="ko-KR" altLang="en-US" dirty="0"/>
              <a:t>대 연령의 환자 점유율을 나타낸 데이터 입니다</a:t>
            </a:r>
            <a:r>
              <a:rPr lang="en-US" altLang="ko-KR" dirty="0"/>
              <a:t>. </a:t>
            </a:r>
            <a:r>
              <a:rPr lang="ko-KR" altLang="en-US" dirty="0"/>
              <a:t>정상임신의 관리가 총 환자수에서 </a:t>
            </a:r>
            <a:r>
              <a:rPr lang="en-US" altLang="ko-KR" dirty="0"/>
              <a:t>30</a:t>
            </a:r>
            <a:r>
              <a:rPr lang="ko-KR" altLang="en-US" dirty="0"/>
              <a:t>대가 </a:t>
            </a:r>
            <a:r>
              <a:rPr lang="en-US" altLang="ko-KR" dirty="0"/>
              <a:t>68</a:t>
            </a:r>
            <a:r>
              <a:rPr lang="ko-KR" altLang="en-US" dirty="0"/>
              <a:t>프로로 가장 많은 점유율을 형성하고 있다는 것을 알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 및 </a:t>
            </a:r>
            <a:r>
              <a:rPr lang="ko-KR" altLang="en-US" dirty="0" err="1"/>
              <a:t>비동의</a:t>
            </a:r>
            <a:r>
              <a:rPr lang="ko-KR" altLang="en-US" dirty="0"/>
              <a:t> 기타장애에 대해 궁금하여 알아보기 위해서 자세히 버튼을 클릭해보면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744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같이 </a:t>
            </a:r>
            <a:r>
              <a:rPr lang="en-US" altLang="ko-KR" dirty="0"/>
              <a:t>2</a:t>
            </a:r>
            <a:r>
              <a:rPr lang="ko-KR" altLang="en-US" dirty="0"/>
              <a:t>개의 그래프가 나오게 됩니다</a:t>
            </a:r>
            <a:r>
              <a:rPr lang="en-US" altLang="ko-KR" dirty="0"/>
              <a:t>. </a:t>
            </a:r>
            <a:r>
              <a:rPr lang="ko-KR" altLang="en-US" dirty="0"/>
              <a:t>왼쪽의 그래프는 해당 질병의 연령대별 환자수이고 오른쪽은 연령별 환자수 분포로 보시면 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067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</a:t>
            </a:r>
            <a:r>
              <a:rPr lang="ko-KR" altLang="en-US" dirty="0"/>
              <a:t>대도 동일한 방식으로 보여주고 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274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해빗팩토리는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고객입장에서 금융분석을 함으로써 어렵고 복잡한 금융정보를 고객이 쉽게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이해할수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있도록 서비스를 제공하는 회사입니다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주력 사업으로는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해빗팩토리에서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출시한 어플리케이션인 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시그널플래너”를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통해 보험 상품 판매 서비스를 제공하고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저희가 진행중인 프로젝트 또한 시그널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플래너에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서비스화 될 예정입니다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067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5</a:t>
            </a:r>
            <a:r>
              <a:rPr lang="ko-KR" altLang="en-US" dirty="0"/>
              <a:t>년간 환자수가 급증한 질병에 대한 데이터 추출 로직입니다</a:t>
            </a:r>
            <a:r>
              <a:rPr lang="en-US" altLang="ko-KR" dirty="0"/>
              <a:t>. </a:t>
            </a:r>
            <a:r>
              <a:rPr lang="ko-KR" altLang="en-US" dirty="0"/>
              <a:t>급증한 질병을 </a:t>
            </a:r>
            <a:r>
              <a:rPr lang="ko-KR" altLang="en-US" dirty="0" err="1"/>
              <a:t>구할때</a:t>
            </a:r>
            <a:r>
              <a:rPr lang="ko-KR" altLang="en-US" dirty="0"/>
              <a:t> 저희는 평균증가율로 계산을 하였습니다</a:t>
            </a:r>
            <a:r>
              <a:rPr lang="en-US" altLang="ko-KR" dirty="0"/>
              <a:t>. </a:t>
            </a:r>
            <a:r>
              <a:rPr lang="ko-KR" altLang="en-US" dirty="0"/>
              <a:t>만약에 </a:t>
            </a:r>
            <a:r>
              <a:rPr lang="ko-KR" altLang="en-US" dirty="0" err="1"/>
              <a:t>조건없이</a:t>
            </a:r>
            <a:r>
              <a:rPr lang="ko-KR" altLang="en-US" dirty="0"/>
              <a:t> 단순히 증가율로만 본다면 </a:t>
            </a:r>
            <a:r>
              <a:rPr lang="en-US" altLang="ko-KR" dirty="0"/>
              <a:t>1</a:t>
            </a:r>
            <a:r>
              <a:rPr lang="ko-KR" altLang="en-US" dirty="0"/>
              <a:t>명이 </a:t>
            </a:r>
            <a:r>
              <a:rPr lang="en-US" altLang="ko-KR" dirty="0"/>
              <a:t>500</a:t>
            </a:r>
            <a:r>
              <a:rPr lang="ko-KR" altLang="en-US" dirty="0"/>
              <a:t>명이 되면 </a:t>
            </a:r>
            <a:r>
              <a:rPr lang="en-US" altLang="ko-KR" dirty="0"/>
              <a:t>500</a:t>
            </a:r>
            <a:r>
              <a:rPr lang="ko-KR" altLang="en-US" dirty="0"/>
              <a:t>배 </a:t>
            </a:r>
            <a:r>
              <a:rPr lang="ko-KR" altLang="en-US" dirty="0" err="1"/>
              <a:t>증가한것이고</a:t>
            </a:r>
            <a:r>
              <a:rPr lang="ko-KR" altLang="en-US" dirty="0"/>
              <a:t> </a:t>
            </a:r>
            <a:r>
              <a:rPr lang="en-US" altLang="ko-KR" dirty="0"/>
              <a:t>10000</a:t>
            </a:r>
            <a:r>
              <a:rPr lang="ko-KR" altLang="en-US" dirty="0"/>
              <a:t>명이 </a:t>
            </a:r>
            <a:r>
              <a:rPr lang="en-US" altLang="ko-KR" dirty="0"/>
              <a:t>100000</a:t>
            </a:r>
            <a:r>
              <a:rPr lang="ko-KR" altLang="en-US" dirty="0"/>
              <a:t>명이 증가하면 </a:t>
            </a:r>
            <a:r>
              <a:rPr lang="en-US" altLang="ko-KR" dirty="0"/>
              <a:t>10</a:t>
            </a:r>
            <a:r>
              <a:rPr lang="ko-KR" altLang="en-US" dirty="0"/>
              <a:t>배 </a:t>
            </a:r>
            <a:r>
              <a:rPr lang="ko-KR" altLang="en-US" dirty="0" err="1"/>
              <a:t>증가한것이므로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명이 </a:t>
            </a:r>
            <a:r>
              <a:rPr lang="en-US" altLang="ko-KR" dirty="0"/>
              <a:t>500</a:t>
            </a:r>
            <a:r>
              <a:rPr lang="ko-KR" altLang="en-US" dirty="0"/>
              <a:t>명으로 증가하는 경우가 더 큰 증가율을 보여서 유의미한 데이터를 모을 수 없다고 생각하였습니다</a:t>
            </a:r>
            <a:r>
              <a:rPr lang="en-US" altLang="ko-KR" dirty="0"/>
              <a:t>, </a:t>
            </a:r>
            <a:r>
              <a:rPr lang="ko-KR" altLang="en-US" dirty="0"/>
              <a:t>그래서 먼저 저희는 </a:t>
            </a:r>
            <a:r>
              <a:rPr lang="en-US" altLang="ko-KR" dirty="0"/>
              <a:t>30000</a:t>
            </a:r>
            <a:r>
              <a:rPr lang="ko-KR" altLang="en-US" dirty="0"/>
              <a:t>만 이상이 </a:t>
            </a:r>
            <a:r>
              <a:rPr lang="ko-KR" altLang="en-US" dirty="0" err="1"/>
              <a:t>되는것을</a:t>
            </a:r>
            <a:r>
              <a:rPr lang="ko-KR" altLang="en-US" dirty="0"/>
              <a:t> 먼저 추출하고 증가율을 구하였는데요 </a:t>
            </a:r>
            <a:r>
              <a:rPr lang="en-US" altLang="ko-KR" dirty="0"/>
              <a:t>30000</a:t>
            </a:r>
            <a:r>
              <a:rPr lang="ko-KR" altLang="en-US" dirty="0"/>
              <a:t>명 기준은 </a:t>
            </a:r>
            <a:r>
              <a:rPr lang="ko-KR" altLang="en-US" dirty="0" err="1"/>
              <a:t>세운것은</a:t>
            </a:r>
            <a:r>
              <a:rPr lang="en-US" altLang="ko-KR" dirty="0"/>
              <a:t> </a:t>
            </a:r>
            <a:r>
              <a:rPr lang="ko-KR" altLang="en-US" dirty="0"/>
              <a:t>먼저 보험상품</a:t>
            </a:r>
            <a:r>
              <a:rPr lang="en-US" altLang="ko-KR" dirty="0"/>
              <a:t>10</a:t>
            </a:r>
            <a:r>
              <a:rPr lang="ko-KR" altLang="en-US" dirty="0"/>
              <a:t>개 정도의 약관을 </a:t>
            </a:r>
            <a:r>
              <a:rPr lang="ko-KR" altLang="en-US" dirty="0" err="1"/>
              <a:t>보았을때</a:t>
            </a:r>
            <a:r>
              <a:rPr lang="ko-KR" altLang="en-US" dirty="0"/>
              <a:t> 보험상품들이 보장하는 질병이 </a:t>
            </a:r>
            <a:r>
              <a:rPr lang="ko-KR" altLang="en-US" dirty="0" err="1"/>
              <a:t>있을텐데</a:t>
            </a:r>
            <a:r>
              <a:rPr lang="ko-KR" altLang="en-US" dirty="0"/>
              <a:t> 최소 </a:t>
            </a:r>
            <a:r>
              <a:rPr lang="en-US" altLang="ko-KR" dirty="0"/>
              <a:t>30000</a:t>
            </a:r>
            <a:r>
              <a:rPr lang="ko-KR" altLang="en-US" dirty="0"/>
              <a:t>명 정도는 기록을 </a:t>
            </a:r>
            <a:r>
              <a:rPr lang="ko-KR" altLang="en-US" dirty="0" err="1"/>
              <a:t>해야지만</a:t>
            </a:r>
            <a:r>
              <a:rPr lang="ko-KR" altLang="en-US" dirty="0"/>
              <a:t> 보장상품에 들어간다는 인사이트를</a:t>
            </a:r>
            <a:r>
              <a:rPr lang="en-US" altLang="ko-KR" dirty="0"/>
              <a:t> </a:t>
            </a:r>
            <a:r>
              <a:rPr lang="ko-KR" altLang="en-US" dirty="0" err="1"/>
              <a:t>얻게되어서</a:t>
            </a:r>
            <a:r>
              <a:rPr lang="ko-KR" altLang="en-US" dirty="0"/>
              <a:t> 저희는 </a:t>
            </a:r>
            <a:r>
              <a:rPr lang="en-US" altLang="ko-KR" dirty="0"/>
              <a:t>30000</a:t>
            </a:r>
            <a:r>
              <a:rPr lang="ko-KR" altLang="en-US" dirty="0"/>
              <a:t>명 이상을 기준으로 급증한 질병을 뽑았습니다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113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다음과 같이 전체 버튼을 누르게 되면 전체 환자에 대한 </a:t>
            </a:r>
            <a:r>
              <a:rPr lang="ko-KR" altLang="en-US" dirty="0" err="1"/>
              <a:t>평균증가율으</a:t>
            </a:r>
            <a:r>
              <a:rPr lang="ko-KR" altLang="en-US" dirty="0"/>
              <a:t> </a:t>
            </a:r>
            <a:r>
              <a:rPr lang="ko-KR" altLang="en-US" dirty="0" err="1"/>
              <a:t>높은순으로</a:t>
            </a:r>
            <a:r>
              <a:rPr lang="ko-KR" altLang="en-US" dirty="0"/>
              <a:t> </a:t>
            </a:r>
            <a:r>
              <a:rPr lang="ko-KR" altLang="en-US" dirty="0" err="1"/>
              <a:t>나열된것을</a:t>
            </a:r>
            <a:r>
              <a:rPr lang="ko-KR" altLang="en-US" dirty="0"/>
              <a:t> 볼 수 있습니다</a:t>
            </a:r>
            <a:r>
              <a:rPr lang="en-US" altLang="ko-KR" dirty="0"/>
              <a:t>. </a:t>
            </a:r>
            <a:r>
              <a:rPr lang="ko-KR" altLang="en-US" dirty="0"/>
              <a:t>가장 증가율이 </a:t>
            </a:r>
            <a:r>
              <a:rPr lang="ko-KR" altLang="en-US" dirty="0" err="1"/>
              <a:t>높은것은</a:t>
            </a:r>
            <a:r>
              <a:rPr lang="ko-KR" altLang="en-US" dirty="0"/>
              <a:t> </a:t>
            </a:r>
            <a:r>
              <a:rPr lang="en-US" altLang="ko-KR" dirty="0"/>
              <a:t>z11</a:t>
            </a:r>
            <a:r>
              <a:rPr lang="ko-KR" altLang="en-US" dirty="0"/>
              <a:t>코드로 </a:t>
            </a:r>
            <a:r>
              <a:rPr lang="ko-KR" altLang="en-US" dirty="0" err="1"/>
              <a:t>감경성</a:t>
            </a:r>
            <a:r>
              <a:rPr lang="ko-KR" altLang="en-US" dirty="0"/>
              <a:t> 및 기생충성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질환에 대한 특수선별검사라는 </a:t>
            </a:r>
            <a:r>
              <a:rPr lang="ko-KR" altLang="en-US" dirty="0" err="1"/>
              <a:t>질병인것을</a:t>
            </a:r>
            <a:r>
              <a:rPr lang="ko-KR" altLang="en-US" dirty="0"/>
              <a:t> 알 수 있습니다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질병에 대한 자세히 보기 버튼을 누르게 되면  </a:t>
            </a:r>
            <a:r>
              <a:rPr lang="en-US" altLang="ko-KR" dirty="0"/>
              <a:t>2019</a:t>
            </a:r>
            <a:r>
              <a:rPr lang="ko-KR" altLang="en-US" dirty="0"/>
              <a:t>년을 기준으로 급증하게 되는 것을 알 수 있었습니다</a:t>
            </a:r>
            <a:r>
              <a:rPr lang="en-US" altLang="ko-KR" dirty="0"/>
              <a:t>. Z31 </a:t>
            </a:r>
            <a:r>
              <a:rPr lang="ko-KR" altLang="en-US" dirty="0"/>
              <a:t>출산 관리 또한 다음과 같이 급격하게 증가하는 것을 확인 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남성의 경우 급증하는 질병을 </a:t>
            </a:r>
            <a:r>
              <a:rPr lang="ko-KR" altLang="en-US" dirty="0" err="1"/>
              <a:t>나타낸것입니다</a:t>
            </a:r>
            <a:r>
              <a:rPr lang="en-US" altLang="ko-KR" dirty="0"/>
              <a:t>.</a:t>
            </a:r>
            <a:r>
              <a:rPr lang="ko-KR" altLang="en-US" dirty="0"/>
              <a:t> 이것 또한 </a:t>
            </a:r>
            <a:r>
              <a:rPr lang="ko-KR" altLang="en-US" dirty="0" err="1"/>
              <a:t>아까와</a:t>
            </a:r>
            <a:r>
              <a:rPr lang="ko-KR" altLang="en-US" dirty="0"/>
              <a:t> 같은 방식으로 보여주게 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여성의 경우도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20</a:t>
            </a:r>
            <a:r>
              <a:rPr lang="ko-KR" altLang="en-US" dirty="0"/>
              <a:t>대 남성 중에 급증한 질병들을 </a:t>
            </a:r>
            <a:r>
              <a:rPr lang="ko-KR" altLang="en-US" dirty="0" err="1"/>
              <a:t>나타낸것이고</a:t>
            </a:r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감염성 특수선별검사나 바이러스</a:t>
            </a:r>
            <a:r>
              <a:rPr lang="en-US" altLang="ko-KR" dirty="0"/>
              <a:t>,</a:t>
            </a:r>
            <a:r>
              <a:rPr lang="ko-KR" altLang="en-US" dirty="0" err="1"/>
              <a:t>전염성등이</a:t>
            </a:r>
            <a:r>
              <a:rPr lang="ko-KR" altLang="en-US" dirty="0"/>
              <a:t> </a:t>
            </a:r>
            <a:r>
              <a:rPr lang="ko-KR" altLang="en-US" dirty="0" err="1"/>
              <a:t>급증하는것을</a:t>
            </a:r>
            <a:r>
              <a:rPr lang="ko-KR" altLang="en-US" dirty="0"/>
              <a:t> 알 수 있습니다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그래프로 나타내면 다음과 같습니다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다음은 프로젝트 목표에 대해서 설명 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마지막 질문인 최근 </a:t>
            </a:r>
            <a:r>
              <a:rPr lang="en-US" altLang="ko-KR" dirty="0"/>
              <a:t>1</a:t>
            </a:r>
            <a:r>
              <a:rPr lang="ko-KR" altLang="en-US" dirty="0"/>
              <a:t>년간 본인 부담금이 높은 질병에 대한 데이터 추출 로직입니다</a:t>
            </a:r>
            <a:r>
              <a:rPr lang="en-US" altLang="ko-KR" dirty="0"/>
              <a:t>. </a:t>
            </a:r>
            <a:r>
              <a:rPr lang="ko-KR" altLang="en-US" dirty="0"/>
              <a:t>어떠한 질병에 </a:t>
            </a:r>
            <a:r>
              <a:rPr lang="ko-KR" altLang="en-US" dirty="0" err="1"/>
              <a:t>걸렸을때</a:t>
            </a:r>
            <a:r>
              <a:rPr lang="ko-KR" altLang="en-US" dirty="0"/>
              <a:t> 진료비에 있어서 급여비용과 비급여 비용이 발생하는데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저번 발표 때 비급여 데이터를 수집해보라는 피드백을 받았으나 해당 질병에 대한 비급여 데이터는 </a:t>
            </a:r>
            <a:r>
              <a:rPr lang="ko-KR" altLang="en-US" dirty="0" err="1"/>
              <a:t>수집하는에</a:t>
            </a:r>
            <a:r>
              <a:rPr lang="ko-KR" altLang="en-US" dirty="0"/>
              <a:t> 어려움이 있는 한계점을 가지고 </a:t>
            </a:r>
            <a:r>
              <a:rPr lang="ko-KR" altLang="en-US" dirty="0" err="1"/>
              <a:t>있었씁니다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따라서 저희는 우선 급여항목에서 본인 부담금이 높은 질병이 무엇인지 확인하는 작업을 하였습니다</a:t>
            </a:r>
            <a:r>
              <a:rPr lang="en-US" altLang="ko-KR" dirty="0"/>
              <a:t>. </a:t>
            </a:r>
            <a:r>
              <a:rPr lang="ko-KR" altLang="en-US" dirty="0"/>
              <a:t>본인 부담금 같은 경우는 요양급여비에서 보험자부담금을 </a:t>
            </a:r>
            <a:r>
              <a:rPr lang="ko-KR" altLang="en-US" dirty="0" err="1"/>
              <a:t>뺀것에서</a:t>
            </a:r>
            <a:r>
              <a:rPr lang="ko-KR" altLang="en-US" dirty="0"/>
              <a:t> 환자수로 나누어 계산을 하였고 </a:t>
            </a:r>
            <a:r>
              <a:rPr lang="ko-KR" altLang="en-US" dirty="0" err="1"/>
              <a:t>이것또한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기준환자수가 </a:t>
            </a:r>
            <a:r>
              <a:rPr lang="en-US" altLang="ko-KR" dirty="0"/>
              <a:t>3</a:t>
            </a:r>
            <a:r>
              <a:rPr lang="ko-KR" altLang="en-US" dirty="0"/>
              <a:t>만명 이상인 질병을 추출해 </a:t>
            </a:r>
            <a:r>
              <a:rPr lang="ko-KR" altLang="en-US" dirty="0" err="1"/>
              <a:t>내었습니다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9048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질병에 대한 본인 부담금이 높은 질병의 경우 다음과 같이 </a:t>
            </a:r>
            <a:r>
              <a:rPr lang="ko-KR" altLang="en-US" dirty="0" err="1"/>
              <a:t>나타내져있습니다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9631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2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 프로젝트 목표는 건강보험공단에서 제공하는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 질병코드 데이터를 수집하고 구조화한다음 유의미한 결과를 도출해내어 고객들에게 필요한 질병통계 서비스를 제공하는 것입니다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해빗팩토리에서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고객이 보험을 가입할 때 진행되는 보험 계약 프로세스가 다음과 같이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중에 첫 번째인 보험 탐색 및 점검 부분에 저희가 프로젝트를 진행한 서비스가 적용될 단계입니다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다음으로 진행 결과에 대해 말씀 드리겠습니다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전체적인 단계는 다음과 같이 원데이터 수집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구조화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질문 리스트 작성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추출 및 기획으로 진행됩니다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첫 번째로 원데이터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수집단계인데요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보건 의료 빅데이터 개방 시스템 홈페이지에서 데이터를 수집하였습니다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수집할때는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질병코드를 검색했을 때 다음과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데이터를  조회할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다음과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데이터를 수집을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데이터 수집 목적은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연령별 같은 경우는 가장 보편적이고 기본이 되는 정보이기에 수집을 하였고 성별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입원외래별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데이터는 입원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외래 치료 여부에 따라 질병의 경중을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파악할수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있을것이라고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생각하여 수집을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요양기관종별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데이터의 경우 요양 기관종에 따라 질병의 경중을 파악할 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있을것이라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생각하여 수집하였고 소재지별 경우 지역별 차이점을 확인하기 위해 수집을 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추가적으로 수집하는데 있어서 전체 질병 코드에 대한 데이터가 있는지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아니면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크롤링을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하기 위해서 따로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접근할 수 있는지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심평원쪽에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문의를 해보았지만 안된다는 답변을 받아서 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어쩔수없이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질병코드를 검색하고 엑셀로 조회를 한 다음 다운로드한 작업을 반복해서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1756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 질병코드에 대한 데이터를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가지 종류가 있으니깐 총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7000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 정도의 원데이터를 수집하였습니다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CEFB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D8F2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CUSTOM_1_1">
    <p:bg>
      <p:bgRef idx="1001">
        <a:schemeClr val="bg1"/>
      </p:bgRef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64;p10">
            <a:extLst>
              <a:ext uri="{FF2B5EF4-FFF2-40B4-BE49-F238E27FC236}">
                <a16:creationId xmlns:a16="http://schemas.microsoft.com/office/drawing/2014/main" id="{FF04C857-F539-4F79-B27F-239974A20C5F}"/>
              </a:ext>
            </a:extLst>
          </p:cNvPr>
          <p:cNvSpPr/>
          <p:nvPr userDrawn="1"/>
        </p:nvSpPr>
        <p:spPr>
          <a:xfrm>
            <a:off x="0" y="1842052"/>
            <a:ext cx="9144000" cy="3295760"/>
          </a:xfrm>
          <a:prstGeom prst="rect">
            <a:avLst/>
          </a:prstGeom>
          <a:solidFill>
            <a:srgbClr val="D8F2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1716225" y="2657664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1716225" y="28457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>
            <a:off x="1716237" y="20778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 idx="3"/>
          </p:nvPr>
        </p:nvSpPr>
        <p:spPr>
          <a:xfrm>
            <a:off x="4013600" y="2655600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4"/>
          </p:nvPr>
        </p:nvSpPr>
        <p:spPr>
          <a:xfrm>
            <a:off x="4013596" y="28404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5" hasCustomPrompt="1"/>
          </p:nvPr>
        </p:nvSpPr>
        <p:spPr>
          <a:xfrm>
            <a:off x="4013612" y="20778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 idx="6"/>
          </p:nvPr>
        </p:nvSpPr>
        <p:spPr>
          <a:xfrm>
            <a:off x="6310975" y="2655615"/>
            <a:ext cx="2251800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7"/>
          </p:nvPr>
        </p:nvSpPr>
        <p:spPr>
          <a:xfrm>
            <a:off x="6310975" y="2840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8" hasCustomPrompt="1"/>
          </p:nvPr>
        </p:nvSpPr>
        <p:spPr>
          <a:xfrm>
            <a:off x="6310987" y="20778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ctrTitle" idx="13"/>
          </p:nvPr>
        </p:nvSpPr>
        <p:spPr>
          <a:xfrm>
            <a:off x="1716225" y="4083352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4"/>
          </p:nvPr>
        </p:nvSpPr>
        <p:spPr>
          <a:xfrm>
            <a:off x="1716225" y="426924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15" hasCustomPrompt="1"/>
          </p:nvPr>
        </p:nvSpPr>
        <p:spPr>
          <a:xfrm>
            <a:off x="1716237" y="35047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ctrTitle" idx="16"/>
          </p:nvPr>
        </p:nvSpPr>
        <p:spPr>
          <a:xfrm>
            <a:off x="4013600" y="4081300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17"/>
          </p:nvPr>
        </p:nvSpPr>
        <p:spPr>
          <a:xfrm>
            <a:off x="4013596" y="426395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 idx="18" hasCustomPrompt="1"/>
          </p:nvPr>
        </p:nvSpPr>
        <p:spPr>
          <a:xfrm>
            <a:off x="4013612" y="350131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ctrTitle" idx="19"/>
          </p:nvPr>
        </p:nvSpPr>
        <p:spPr>
          <a:xfrm>
            <a:off x="6310975" y="4081315"/>
            <a:ext cx="2251800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0"/>
          </p:nvPr>
        </p:nvSpPr>
        <p:spPr>
          <a:xfrm>
            <a:off x="6310975" y="42639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21" hasCustomPrompt="1"/>
          </p:nvPr>
        </p:nvSpPr>
        <p:spPr>
          <a:xfrm>
            <a:off x="6310987" y="35013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964850" y="417100"/>
            <a:ext cx="52143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31" name="Google Shape;131;p17"/>
          <p:cNvSpPr/>
          <p:nvPr/>
        </p:nvSpPr>
        <p:spPr>
          <a:xfrm>
            <a:off x="-1" y="0"/>
            <a:ext cx="278297" cy="5143500"/>
          </a:xfrm>
          <a:prstGeom prst="rect">
            <a:avLst/>
          </a:prstGeom>
          <a:solidFill>
            <a:srgbClr val="D8F2E6">
              <a:alpha val="74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E4274-861C-498B-94AA-B4F55161A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7768" y="0"/>
            <a:ext cx="2446232" cy="4171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●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Regular"/>
              <a:buChar char="○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Regular"/>
              <a:buChar char="■"/>
              <a:defRPr sz="12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8" r:id="rId3"/>
    <p:sldLayoutId id="2147483699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subTitle" idx="1"/>
          </p:nvPr>
        </p:nvSpPr>
        <p:spPr>
          <a:xfrm>
            <a:off x="4458586" y="2977800"/>
            <a:ext cx="3855339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김경빈 </a:t>
            </a:r>
            <a:r>
              <a:rPr lang="ko-KR" altLang="en-US" sz="2000" b="1" dirty="0" err="1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선주호</a:t>
            </a:r>
            <a:r>
              <a:rPr lang="ko-KR" altLang="en-US" sz="2000" b="1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이상윤</a:t>
            </a:r>
            <a:endParaRPr sz="2000" b="1"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92" name="Google Shape;392;p55"/>
          <p:cNvSpPr txBox="1">
            <a:spLocks noGrp="1"/>
          </p:cNvSpPr>
          <p:nvPr>
            <p:ph type="ctrTitle"/>
          </p:nvPr>
        </p:nvSpPr>
        <p:spPr>
          <a:xfrm>
            <a:off x="1176670" y="852393"/>
            <a:ext cx="713730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 err="1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해빗</a:t>
            </a:r>
            <a:r>
              <a:rPr lang="ko-KR" altLang="en-US" sz="3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000" dirty="0" err="1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팩토리</a:t>
            </a:r>
            <a:r>
              <a:rPr lang="en-US" altLang="ko-KR" sz="3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3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최종 발표</a:t>
            </a:r>
            <a:endParaRPr sz="3000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원데이터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수집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5138" y="1121410"/>
            <a:ext cx="1678622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검색 항목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446338" y="1121410"/>
            <a:ext cx="1678622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분류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65138" y="2479040"/>
            <a:ext cx="1678622" cy="63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 코드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(ex. A00)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40052" y="1121410"/>
            <a:ext cx="1623588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</a:t>
            </a:r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단위</a:t>
            </a:r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446520" y="1131570"/>
            <a:ext cx="2230755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설명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640052" y="1496060"/>
            <a:ext cx="1608348" cy="525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환자 수 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명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40052" y="2063225"/>
            <a:ext cx="1608348" cy="525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내원일수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일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40052" y="2628358"/>
            <a:ext cx="1608348" cy="525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청구건수 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건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647672" y="3749040"/>
            <a:ext cx="1608348" cy="5257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보험자 부담금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천 원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357120" y="1823720"/>
            <a:ext cx="2184400" cy="2032000"/>
            <a:chOff x="2357120" y="1427480"/>
            <a:chExt cx="2184400" cy="2032000"/>
          </a:xfrm>
        </p:grpSpPr>
        <p:grpSp>
          <p:nvGrpSpPr>
            <p:cNvPr id="55" name="그룹 54"/>
            <p:cNvGrpSpPr/>
            <p:nvPr/>
          </p:nvGrpSpPr>
          <p:grpSpPr>
            <a:xfrm>
              <a:off x="2357120" y="1427480"/>
              <a:ext cx="1869440" cy="2032000"/>
              <a:chOff x="2357120" y="1412240"/>
              <a:chExt cx="1869440" cy="20320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2438718" y="1990196"/>
                <a:ext cx="1678622" cy="383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성별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/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입원외래별</a:t>
                </a:r>
                <a:endParaRPr lang="ko-KR" altLang="en-US" sz="1600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453112" y="1493520"/>
                <a:ext cx="1678622" cy="383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성별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/ 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연령별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442105" y="2486872"/>
                <a:ext cx="1678622" cy="383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000000"/>
                    </a:solidFill>
                    <a:latin typeface="나눔스퀘어 Bold" pitchFamily="50" charset="-127"/>
                    <a:ea typeface="나눔스퀘어 Bold" pitchFamily="50" charset="-127"/>
                  </a:rPr>
                  <a:t>요양기관종별</a:t>
                </a: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433638" y="2983548"/>
                <a:ext cx="1678622" cy="38332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2357120" y="1412240"/>
                <a:ext cx="1869440" cy="2032000"/>
              </a:xfrm>
              <a:prstGeom prst="roundRect">
                <a:avLst>
                  <a:gd name="adj" fmla="val 6227"/>
                </a:avLst>
              </a:prstGeom>
              <a:noFill/>
              <a:ln w="1905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나눔스퀘어 Bold" pitchFamily="50" charset="-127"/>
                  <a:ea typeface="나눔스퀘어 Bold" pitchFamily="50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392680" y="3009900"/>
              <a:ext cx="2148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요양기관 소재지별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434840" y="3193491"/>
            <a:ext cx="2049780" cy="584775"/>
            <a:chOff x="4434840" y="3109671"/>
            <a:chExt cx="2049780" cy="584775"/>
          </a:xfrm>
        </p:grpSpPr>
        <p:sp>
          <p:nvSpPr>
            <p:cNvPr id="50" name="직사각형 49"/>
            <p:cNvSpPr/>
            <p:nvPr/>
          </p:nvSpPr>
          <p:spPr>
            <a:xfrm>
              <a:off x="4647672" y="3112718"/>
              <a:ext cx="1608348" cy="525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434840" y="3109671"/>
              <a:ext cx="20497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요양급여비용총액</a:t>
              </a:r>
              <a:endParaRPr lang="en-US" altLang="ko-KR" sz="1600" dirty="0">
                <a:latin typeface="나눔스퀘어 Bold" pitchFamily="50" charset="-127"/>
                <a:ea typeface="나눔스퀘어 Bold" pitchFamily="50" charset="-127"/>
              </a:endParaRPr>
            </a:p>
            <a:p>
              <a:pPr algn="ctr"/>
              <a:r>
                <a:rPr lang="en-US" altLang="ko-KR" sz="1600" dirty="0">
                  <a:latin typeface="나눔스퀘어 Bold" pitchFamily="50" charset="-127"/>
                  <a:ea typeface="나눔스퀘어 Bold" pitchFamily="50" charset="-127"/>
                </a:rPr>
                <a:t>(</a:t>
              </a:r>
              <a:r>
                <a:rPr lang="ko-KR" altLang="en-US" sz="1600" dirty="0">
                  <a:latin typeface="나눔스퀘어 Bold" pitchFamily="50" charset="-127"/>
                  <a:ea typeface="나눔스퀘어 Bold" pitchFamily="50" charset="-127"/>
                </a:rPr>
                <a:t>천 원</a:t>
              </a:r>
              <a:r>
                <a:rPr lang="en-US" altLang="ko-KR" sz="1600" dirty="0">
                  <a:latin typeface="나눔스퀘어 Bold" pitchFamily="50" charset="-127"/>
                  <a:ea typeface="나눔스퀘어 Bold" pitchFamily="50" charset="-127"/>
                </a:rPr>
                <a:t>)</a:t>
              </a: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6446202" y="1496060"/>
            <a:ext cx="2231073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 치료를 위해 외래 혹은 입원 치료 받은 환자 수</a:t>
            </a:r>
            <a:endParaRPr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46202" y="2063225"/>
            <a:ext cx="2231073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환자가 요양기관을 방문한 일 수</a:t>
            </a:r>
            <a:endParaRPr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446202" y="2628358"/>
            <a:ext cx="2231073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병원측이</a:t>
            </a:r>
            <a:r>
              <a:rPr lang="ko-KR" altLang="en-US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심평원에 제출하는 진료비 명세서 건수</a:t>
            </a:r>
            <a:endParaRPr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446202" y="3193491"/>
            <a:ext cx="2231073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진료비 명세서 상의 급여 항목</a:t>
            </a:r>
            <a:endParaRPr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446202" y="3749040"/>
            <a:ext cx="2231073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진료비 명세서 상의 급여 항목 중 공단 부담금</a:t>
            </a:r>
            <a:endParaRPr lang="en-US" altLang="ko-KR" sz="12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5138" y="4457700"/>
            <a:ext cx="821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1756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개 질병코드에 대한 </a:t>
            </a:r>
            <a:r>
              <a:rPr lang="en-US" altLang="ko-KR" sz="2400" dirty="0"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ko-KR" altLang="en-US" sz="2400" dirty="0">
                <a:latin typeface="나눔스퀘어 Bold" pitchFamily="50" charset="-127"/>
                <a:ea typeface="나눔스퀘어 Bold" pitchFamily="50" charset="-127"/>
              </a:rPr>
              <a:t>년 간의 데이터 수집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4892" y="1047750"/>
            <a:ext cx="1983740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원데이터</a:t>
            </a:r>
            <a:endParaRPr lang="ko-KR" altLang="en-US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72100" y="1047750"/>
            <a:ext cx="2895600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구조화 데이터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454892" y="1427004"/>
            <a:ext cx="1989348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 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454892" y="1995276"/>
            <a:ext cx="1996968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입원외래별</a:t>
            </a:r>
            <a:endParaRPr lang="ko-KR" altLang="en-US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454892" y="2563548"/>
            <a:ext cx="2004588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요양기관종별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454892" y="3131820"/>
            <a:ext cx="2004588" cy="51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 소재지별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379192" y="143462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테이블 정의서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6865092" y="143462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요양기관종별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379192" y="203406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 명칭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865092" y="203406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 소재지별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5379192" y="263350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 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연령별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865092" y="263350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총계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379192" y="323294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 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입원외래별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865092" y="3232944"/>
            <a:ext cx="1402608" cy="554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소계</a:t>
            </a:r>
          </a:p>
        </p:txBody>
      </p:sp>
      <p:sp>
        <p:nvSpPr>
          <p:cNvPr id="70" name="오른쪽 화살표 69"/>
          <p:cNvSpPr/>
          <p:nvPr/>
        </p:nvSpPr>
        <p:spPr>
          <a:xfrm>
            <a:off x="4259580" y="2209800"/>
            <a:ext cx="632460" cy="480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65138" y="3931920"/>
            <a:ext cx="8212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 </a:t>
            </a:r>
            <a:r>
              <a:rPr lang="ko-KR" altLang="en-US" sz="1600" dirty="0" err="1">
                <a:latin typeface="나눔스퀘어 Bold" pitchFamily="50" charset="-127"/>
                <a:ea typeface="나눔스퀘어 Bold" pitchFamily="50" charset="-127"/>
              </a:rPr>
              <a:t>원데이터는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컴퓨터 프로그램이 처리하기 어려운 형태로 되어있음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   -&gt;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프로그램이 처리하기 용이하도록 데이터 형태를 변환하는 구조화 작업 진행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추가적으로 테이블 정의서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질병 명칭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총계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소계 데이터 테이블 작성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테이블 정의서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422" t="22500" r="17626" b="9694"/>
          <a:stretch>
            <a:fillRect/>
          </a:stretch>
        </p:blipFill>
        <p:spPr bwMode="auto">
          <a:xfrm>
            <a:off x="465139" y="1724948"/>
            <a:ext cx="5192636" cy="247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5728855" y="2218904"/>
            <a:ext cx="30621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데이터 </a:t>
            </a:r>
            <a:r>
              <a:rPr lang="ko-KR" altLang="en-US" b="1" dirty="0" err="1">
                <a:latin typeface="나눔스퀘어 Bold" pitchFamily="50" charset="-127"/>
                <a:ea typeface="나눔스퀘어 Bold" pitchFamily="50" charset="-127"/>
              </a:rPr>
              <a:t>컬럼의</a:t>
            </a:r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 이름 및 그 의미를 적어놓은 것</a:t>
            </a: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b="1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b="1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데이터를 처음 보는 사람이라도 테이블 정의서만 보고 각 데이터의 의미를 이해할 수 있도록 </a:t>
            </a:r>
            <a:r>
              <a:rPr lang="ko-KR" altLang="en-US" b="1" dirty="0" err="1">
                <a:latin typeface="나눔스퀘어 Bold" pitchFamily="50" charset="-127"/>
                <a:ea typeface="나눔스퀘어 Bold" pitchFamily="50" charset="-127"/>
              </a:rPr>
              <a:t>컬럼</a:t>
            </a:r>
            <a:r>
              <a:rPr lang="ko-KR" altLang="en-US" b="1" dirty="0">
                <a:latin typeface="나눔스퀘어 Bold" pitchFamily="50" charset="-127"/>
                <a:ea typeface="나눔스퀘어 Bold" pitchFamily="50" charset="-127"/>
              </a:rPr>
              <a:t> 설명을 간결하고 명확히 하는 것에 중점을 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질병 명칭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253" t="22222" r="9833" b="40741"/>
          <a:stretch>
            <a:fillRect/>
          </a:stretch>
        </p:blipFill>
        <p:spPr bwMode="auto">
          <a:xfrm>
            <a:off x="457519" y="1483361"/>
            <a:ext cx="8340406" cy="197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5138" y="3850640"/>
            <a:ext cx="8212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각 질병 코드의 명칭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영문명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질병 분류에 대한 정보를 모아놓은 테이블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통계청에서 고시한 한국 표준 질병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·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사인 분류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제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8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차 개정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)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을 참조함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/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연령별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253" t="21926" r="35417" b="13481"/>
          <a:stretch>
            <a:fillRect/>
          </a:stretch>
        </p:blipFill>
        <p:spPr bwMode="auto">
          <a:xfrm>
            <a:off x="465139" y="1422400"/>
            <a:ext cx="392169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 l="1417" t="21685" r="65028" b="13722"/>
          <a:stretch>
            <a:fillRect/>
          </a:stretch>
        </p:blipFill>
        <p:spPr bwMode="auto">
          <a:xfrm>
            <a:off x="5461957" y="1160779"/>
            <a:ext cx="2574603" cy="2787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오른쪽 화살표 9"/>
          <p:cNvSpPr/>
          <p:nvPr/>
        </p:nvSpPr>
        <p:spPr>
          <a:xfrm>
            <a:off x="4592320" y="2392680"/>
            <a:ext cx="632460" cy="480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5138" y="4094480"/>
            <a:ext cx="8212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질병 코드에 대한 데이터를 성별 및 연령대를 기준으로 분류한 테이블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구조화 작업 시 데이터 형태 변환과 더불어 연령 구간과 성별 정보를 코드화 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/ </a:t>
              </a: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입원외래별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4643120" y="2392680"/>
            <a:ext cx="632460" cy="480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5138" y="4094480"/>
            <a:ext cx="8212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질병 코드에 대한 데이터를 성별 및 입원 외래 치료 여부에 따라 분류한 테이블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데이터 형태 변환과 더불어 입원 외래 진료 여부와 성별 정보를 코드화 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1500" t="21981" r="51833" b="35797"/>
          <a:stretch>
            <a:fillRect/>
          </a:stretch>
        </p:blipFill>
        <p:spPr bwMode="auto">
          <a:xfrm>
            <a:off x="465138" y="1605280"/>
            <a:ext cx="4092518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 l="1750" t="22278" r="62063" b="31278"/>
          <a:stretch>
            <a:fillRect/>
          </a:stretch>
        </p:blipFill>
        <p:spPr bwMode="auto">
          <a:xfrm>
            <a:off x="5341903" y="1485900"/>
            <a:ext cx="3335372" cy="240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요양기관종별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2084" t="21778" r="53583" b="50620"/>
          <a:stretch>
            <a:fillRect/>
          </a:stretch>
        </p:blipFill>
        <p:spPr bwMode="auto">
          <a:xfrm>
            <a:off x="465138" y="1708785"/>
            <a:ext cx="4008437" cy="1403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l="1438" t="21537" r="65875" b="42167"/>
          <a:stretch>
            <a:fillRect/>
          </a:stretch>
        </p:blipFill>
        <p:spPr bwMode="auto">
          <a:xfrm>
            <a:off x="5200336" y="1379219"/>
            <a:ext cx="3476938" cy="21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오른쪽 화살표 11"/>
          <p:cNvSpPr/>
          <p:nvPr/>
        </p:nvSpPr>
        <p:spPr>
          <a:xfrm>
            <a:off x="4526915" y="2247900"/>
            <a:ext cx="632460" cy="480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5138" y="3568700"/>
            <a:ext cx="821213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질병 코드에 대한 데이터를 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요양기관종에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따라 분류한 테이블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9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요양기관종은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상급종합병원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’, ‘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종합병원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’, ‘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병원급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’, ‘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의원급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’, ‘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보건기관등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’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총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개 종으로 구분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50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데이터 형태 변환과 더불어 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요양기관종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정보를 코드화 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요양기관 소재지별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2046" t="21445" r="50000" b="54167"/>
          <a:stretch>
            <a:fillRect/>
          </a:stretch>
        </p:blipFill>
        <p:spPr bwMode="auto">
          <a:xfrm>
            <a:off x="465138" y="1885052"/>
            <a:ext cx="4008437" cy="114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 l="1375" t="21481" r="64875" b="20148"/>
          <a:stretch>
            <a:fillRect/>
          </a:stretch>
        </p:blipFill>
        <p:spPr bwMode="auto">
          <a:xfrm>
            <a:off x="5414645" y="1114425"/>
            <a:ext cx="2733675" cy="265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오른쪽 화살표 13"/>
          <p:cNvSpPr/>
          <p:nvPr/>
        </p:nvSpPr>
        <p:spPr>
          <a:xfrm>
            <a:off x="4612640" y="2270760"/>
            <a:ext cx="632460" cy="48006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5138" y="3789680"/>
            <a:ext cx="821213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질병 코드에 대한 데이터를 요양기관 소재지에 따라 분류한 테이블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9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 소재지는 특별시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광역시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도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특별자치도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특별자치시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 포함 총 </a:t>
            </a: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17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개 지역으로 구분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050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8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데이터 형태 변환과 더불어 요양기관 소재지 정보를 코드화 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구조화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noProof="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총계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10" name="그룹 18"/>
          <p:cNvGrpSpPr/>
          <p:nvPr/>
        </p:nvGrpSpPr>
        <p:grpSpPr>
          <a:xfrm>
            <a:off x="4672013" y="1041801"/>
            <a:ext cx="3507690" cy="346363"/>
            <a:chOff x="475030" y="1041801"/>
            <a:chExt cx="3507690" cy="346363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소계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749" t="22370" r="52774" b="37037"/>
          <a:stretch>
            <a:fillRect/>
          </a:stretch>
        </p:blipFill>
        <p:spPr bwMode="auto">
          <a:xfrm>
            <a:off x="4672013" y="1412240"/>
            <a:ext cx="4087637" cy="205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 l="1502" t="21778" r="65083" b="50222"/>
          <a:stretch>
            <a:fillRect/>
          </a:stretch>
        </p:blipFill>
        <p:spPr bwMode="auto">
          <a:xfrm>
            <a:off x="465138" y="1412240"/>
            <a:ext cx="3976255" cy="187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65138" y="3907439"/>
            <a:ext cx="8212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각 질병으로 인해 진료받은 총 환자에 대한 정보 총계 데이터와 성별 소계 데이터를 별도 테이블로 저장함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BCF46-7E2E-48C4-86AE-E52EBF347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C1BE1-434D-410C-984C-7CB22837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52" y="1208691"/>
            <a:ext cx="2451925" cy="35790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9D25A4-900B-42E5-BDBB-7726D8AE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9" y="0"/>
            <a:ext cx="3729037" cy="2712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3238B-3888-41B1-B5E1-B8387E674512}"/>
              </a:ext>
            </a:extLst>
          </p:cNvPr>
          <p:cNvSpPr txBox="1"/>
          <p:nvPr/>
        </p:nvSpPr>
        <p:spPr>
          <a:xfrm>
            <a:off x="4402555" y="757062"/>
            <a:ext cx="1314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20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대때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많이 걸리는 질병이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뭐지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?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6B0C60-ADFD-4F21-8D8F-3855D0491FC0}"/>
              </a:ext>
            </a:extLst>
          </p:cNvPr>
          <p:cNvSpPr/>
          <p:nvPr/>
        </p:nvSpPr>
        <p:spPr>
          <a:xfrm>
            <a:off x="5174080" y="3095027"/>
            <a:ext cx="3186113" cy="1257300"/>
          </a:xfrm>
          <a:prstGeom prst="roundRect">
            <a:avLst/>
          </a:prstGeom>
          <a:solidFill>
            <a:srgbClr val="95D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highlight>
                  <a:srgbClr val="95DFC3"/>
                </a:highlight>
                <a:latin typeface="나눔스퀘어 Bold" pitchFamily="50" charset="-127"/>
                <a:ea typeface="나눔스퀘어 Bold" pitchFamily="50" charset="-127"/>
              </a:rPr>
              <a:t>취업을 해서 이제 보험에 가입하고 싶은데 연령대별로 어떠한 질병이 많이 걸리는지 궁금한 김모씨</a:t>
            </a:r>
            <a:r>
              <a:rPr lang="en-US" altLang="ko-KR" dirty="0">
                <a:highlight>
                  <a:srgbClr val="95DFC3"/>
                </a:highlight>
                <a:latin typeface="나눔스퀘어 Bold" pitchFamily="50" charset="-127"/>
                <a:ea typeface="나눔스퀘어 Bold" pitchFamily="50" charset="-127"/>
              </a:rPr>
              <a:t>..  </a:t>
            </a:r>
            <a:endParaRPr lang="ko-KR" altLang="en-US" dirty="0">
              <a:highlight>
                <a:srgbClr val="95DFC3"/>
              </a:highlight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9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2060"/>
                </a:solidFill>
                <a:latin typeface="나눔스퀘어 ExtraBold" pitchFamily="50" charset="-127"/>
                <a:ea typeface="나눔스퀘어 ExtraBold" pitchFamily="50" charset="-127"/>
              </a:rPr>
              <a:t>목 차</a:t>
            </a:r>
            <a:endParaRPr dirty="0">
              <a:solidFill>
                <a:srgbClr val="00206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08" name="Google Shape;408;p57"/>
          <p:cNvSpPr txBox="1">
            <a:spLocks noGrp="1"/>
          </p:cNvSpPr>
          <p:nvPr>
            <p:ph type="ctrTitle"/>
          </p:nvPr>
        </p:nvSpPr>
        <p:spPr>
          <a:xfrm>
            <a:off x="613980" y="3762775"/>
            <a:ext cx="835134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기업 설명</a:t>
            </a:r>
            <a:endParaRPr sz="1600"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0" name="Google Shape;410;p57"/>
          <p:cNvSpPr txBox="1">
            <a:spLocks noGrp="1"/>
          </p:cNvSpPr>
          <p:nvPr>
            <p:ph type="title" idx="2"/>
          </p:nvPr>
        </p:nvSpPr>
        <p:spPr>
          <a:xfrm>
            <a:off x="362434" y="2811483"/>
            <a:ext cx="1374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01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1" name="Google Shape;411;p57"/>
          <p:cNvSpPr txBox="1">
            <a:spLocks noGrp="1"/>
          </p:cNvSpPr>
          <p:nvPr>
            <p:ph type="ctrTitle" idx="3"/>
          </p:nvPr>
        </p:nvSpPr>
        <p:spPr>
          <a:xfrm>
            <a:off x="2817472" y="3762775"/>
            <a:ext cx="1263191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프로젝트 목표</a:t>
            </a:r>
            <a:endParaRPr sz="1600"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3" name="Google Shape;413;p57"/>
          <p:cNvSpPr txBox="1">
            <a:spLocks noGrp="1"/>
          </p:cNvSpPr>
          <p:nvPr>
            <p:ph type="title" idx="5"/>
          </p:nvPr>
        </p:nvSpPr>
        <p:spPr>
          <a:xfrm>
            <a:off x="2763852" y="2853045"/>
            <a:ext cx="136455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02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4" name="Google Shape;414;p57"/>
          <p:cNvSpPr txBox="1">
            <a:spLocks noGrp="1"/>
          </p:cNvSpPr>
          <p:nvPr>
            <p:ph type="ctrTitle" idx="6"/>
          </p:nvPr>
        </p:nvSpPr>
        <p:spPr>
          <a:xfrm>
            <a:off x="5271519" y="3762775"/>
            <a:ext cx="873096" cy="35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진행 결과</a:t>
            </a:r>
            <a:endParaRPr sz="1600"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16" name="Google Shape;416;p57"/>
          <p:cNvSpPr txBox="1">
            <a:spLocks noGrp="1"/>
          </p:cNvSpPr>
          <p:nvPr>
            <p:ph type="title" idx="8"/>
          </p:nvPr>
        </p:nvSpPr>
        <p:spPr>
          <a:xfrm>
            <a:off x="4833907" y="2853045"/>
            <a:ext cx="173173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03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17" name="Google Shape;417;p57"/>
          <p:cNvCxnSpPr/>
          <p:nvPr/>
        </p:nvCxnSpPr>
        <p:spPr>
          <a:xfrm rot="10800000">
            <a:off x="2271359" y="1707076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57"/>
          <p:cNvCxnSpPr/>
          <p:nvPr/>
        </p:nvCxnSpPr>
        <p:spPr>
          <a:xfrm rot="10800000">
            <a:off x="4577614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57"/>
          <p:cNvCxnSpPr/>
          <p:nvPr/>
        </p:nvCxnSpPr>
        <p:spPr>
          <a:xfrm rot="10800000">
            <a:off x="6893421" y="1692900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57"/>
          <p:cNvSpPr txBox="1">
            <a:spLocks noGrp="1"/>
          </p:cNvSpPr>
          <p:nvPr>
            <p:ph type="ctrTitle" idx="13"/>
          </p:nvPr>
        </p:nvSpPr>
        <p:spPr>
          <a:xfrm>
            <a:off x="7277166" y="3518935"/>
            <a:ext cx="1545363" cy="34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한계점</a:t>
            </a:r>
            <a:endParaRPr sz="1600"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22" name="Google Shape;422;p57"/>
          <p:cNvSpPr txBox="1">
            <a:spLocks noGrp="1"/>
          </p:cNvSpPr>
          <p:nvPr>
            <p:ph type="title" idx="15"/>
          </p:nvPr>
        </p:nvSpPr>
        <p:spPr>
          <a:xfrm>
            <a:off x="7117426" y="2853045"/>
            <a:ext cx="17449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>
                    <a:lumMod val="50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04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869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BCF46-7E2E-48C4-86AE-E52EBF347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9D25A4-900B-42E5-BDBB-7726D8AED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9" y="-43200"/>
            <a:ext cx="3729037" cy="2712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3238B-3888-41B1-B5E1-B8387E674512}"/>
              </a:ext>
            </a:extLst>
          </p:cNvPr>
          <p:cNvSpPr txBox="1"/>
          <p:nvPr/>
        </p:nvSpPr>
        <p:spPr>
          <a:xfrm>
            <a:off x="4393078" y="620146"/>
            <a:ext cx="1314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시그널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플래너앱에서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확인할 수 있구나</a:t>
            </a: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!</a:t>
            </a:r>
            <a:endParaRPr lang="ko-KR" altLang="en-US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19CCD-FEC6-48A4-A8EB-F73B733BD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57" y="1080217"/>
            <a:ext cx="2607139" cy="3662146"/>
          </a:xfrm>
          <a:prstGeom prst="rect">
            <a:avLst/>
          </a:prstGeom>
        </p:spPr>
      </p:pic>
      <p:pic>
        <p:nvPicPr>
          <p:cNvPr id="1026" name="Picture 2" descr="효율적인 보험 관리를 위한 보험앱 시그널플래너 : 네이버 블로그">
            <a:extLst>
              <a:ext uri="{FF2B5EF4-FFF2-40B4-BE49-F238E27FC236}">
                <a16:creationId xmlns:a16="http://schemas.microsoft.com/office/drawing/2014/main" id="{A3F80C4B-CF1C-407E-947E-CCE126A0D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67" y="2474673"/>
            <a:ext cx="2937750" cy="255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4D4296-2413-441A-A274-9BEB1727E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10" y="485182"/>
            <a:ext cx="2607150" cy="4658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F8F2DB-16DF-43CF-81A0-B8646AD1C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501" y="2668827"/>
            <a:ext cx="1692455" cy="20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2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질문 리스트 작성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5745" y="1489372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최근 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년간 환자 수가 많은 질병은 무엇인가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5745" y="2114567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연령별 주의 질병으로는 무엇이 있는가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95745" y="2779588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최근 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년간 환자 수가 증가한 질병은 무엇인가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57216" y="1066807"/>
            <a:ext cx="1558153" cy="346363"/>
            <a:chOff x="865910" y="1253836"/>
            <a:chExt cx="1558153" cy="346363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9" y="1253836"/>
              <a:ext cx="1466344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질문 리스트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3667" y="3403043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진료비가 많이 드는 질병은 무엇인가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138" y="3921293"/>
            <a:ext cx="8212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dirty="0" err="1">
                <a:latin typeface="나눔스퀘어 Bold" pitchFamily="50" charset="-127"/>
                <a:ea typeface="나눔스퀘어 Bold" pitchFamily="50" charset="-127"/>
              </a:rPr>
              <a:t>보건의료빅데이터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 개방시스템에서 제공하는 질병 데이터는 질병 코드로만 조회 가능함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해당 데이터가 고객에게 의미를 가지기 위해선 고객이 질병에 대해 궁금해 할만한 정보로 가공되어야 함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고객에게 유의미한 정보를 제공하기 위해 질문 리스트를 작성함</a:t>
            </a:r>
            <a:endParaRPr lang="en-US" altLang="ko-KR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추출 및 기획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1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2459457" y="1612906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구조화</a:t>
            </a:r>
          </a:p>
        </p:txBody>
      </p:sp>
      <p:sp>
        <p:nvSpPr>
          <p:cNvPr id="12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4450817" y="1592586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질문 리스트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작성</a:t>
            </a:r>
          </a:p>
        </p:txBody>
      </p:sp>
      <p:sp>
        <p:nvSpPr>
          <p:cNvPr id="16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6442177" y="1592586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추출 및 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기획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44818" y="1623066"/>
            <a:ext cx="2173503" cy="1464670"/>
            <a:chOff x="485458" y="2121810"/>
            <a:chExt cx="2173503" cy="1464670"/>
          </a:xfrm>
        </p:grpSpPr>
        <p:sp>
          <p:nvSpPr>
            <p:cNvPr id="18" name="화살표: 갈매기형 수장 24">
              <a:extLst>
                <a:ext uri="{FF2B5EF4-FFF2-40B4-BE49-F238E27FC236}">
                  <a16:creationId xmlns:a16="http://schemas.microsoft.com/office/drawing/2014/main" id="{DB019925-2B45-49D8-B078-A1E30478D13D}"/>
                </a:ext>
              </a:extLst>
            </p:cNvPr>
            <p:cNvSpPr/>
            <p:nvPr/>
          </p:nvSpPr>
          <p:spPr>
            <a:xfrm>
              <a:off x="485458" y="2121810"/>
              <a:ext cx="2173503" cy="146467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5938" y="2123440"/>
              <a:ext cx="723582" cy="145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73760" y="2041256"/>
            <a:ext cx="103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원데이터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수집</a:t>
            </a:r>
          </a:p>
        </p:txBody>
      </p:sp>
      <p:sp>
        <p:nvSpPr>
          <p:cNvPr id="25" name="갈매기형 수장 24"/>
          <p:cNvSpPr/>
          <p:nvPr/>
        </p:nvSpPr>
        <p:spPr>
          <a:xfrm>
            <a:off x="6349423" y="1550826"/>
            <a:ext cx="2327852" cy="1545648"/>
          </a:xfrm>
          <a:prstGeom prst="chevron">
            <a:avLst>
              <a:gd name="adj" fmla="val 35210"/>
            </a:avLst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5138" y="3408699"/>
            <a:ext cx="8212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앞서 작성한 질문들의 답을 얻기 위해 데이터 추출 작업 진행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2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추출한 데이터에 추가적으로 어떤 정보가 함께 고객에게 제공되면 좋을지 구상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200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최종적으로 고객에게 어떤 데이터를 어떠한 형태로 제공할지 기획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추출 로직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8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BE1312F-7D81-45D3-BD31-C6183CDFD5DD}"/>
              </a:ext>
            </a:extLst>
          </p:cNvPr>
          <p:cNvSpPr txBox="1"/>
          <p:nvPr/>
        </p:nvSpPr>
        <p:spPr>
          <a:xfrm>
            <a:off x="465139" y="1579907"/>
            <a:ext cx="8212137" cy="179279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고객들이 환자 수를 가장 궁금해 할 것으로 생각하고 질문 작성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이에 따라 총계 데이터를 활용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2020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년 기준 환자 수가 많은 순으로 추출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고객들이 전체 환자 수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성별 환자 수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연령대별 환자 수 등을 확인할 수 있도록 정보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각 질병에 대한 연도별 환자 수 추이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남녀 성비에 대한 정보를 세부사항에서 그래프로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28671" t="41968" r="38006" b="24388"/>
          <a:stretch>
            <a:fillRect/>
          </a:stretch>
        </p:blipFill>
        <p:spPr bwMode="auto">
          <a:xfrm>
            <a:off x="5351281" y="3077607"/>
            <a:ext cx="3341313" cy="189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16,376,556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11,146,107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본태성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원발성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고혈압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6,466,550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6,190,365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5,638,686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5,190,865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4,660,718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4,650,302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알레르기성 접촉피부염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4,431,586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치수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근단주위조직의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3,962,844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45160" y="2829560"/>
            <a:ext cx="1188720" cy="215444"/>
            <a:chOff x="721360" y="2479040"/>
            <a:chExt cx="1188720" cy="215444"/>
          </a:xfrm>
        </p:grpSpPr>
        <p:sp>
          <p:nvSpPr>
            <p:cNvPr id="43" name="TextBox 4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26440" y="260096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34060" y="308102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47700" y="3309620"/>
            <a:ext cx="1188720" cy="215444"/>
            <a:chOff x="6187440" y="1991360"/>
            <a:chExt cx="1188720" cy="215444"/>
          </a:xfrm>
        </p:grpSpPr>
        <p:sp>
          <p:nvSpPr>
            <p:cNvPr id="50" name="TextBox 49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7700" y="3571240"/>
            <a:ext cx="1188720" cy="215444"/>
            <a:chOff x="721360" y="2479040"/>
            <a:chExt cx="1188720" cy="215444"/>
          </a:xfrm>
        </p:grpSpPr>
        <p:sp>
          <p:nvSpPr>
            <p:cNvPr id="55" name="TextBox 54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47700" y="3827780"/>
            <a:ext cx="1188720" cy="215444"/>
            <a:chOff x="721360" y="2479040"/>
            <a:chExt cx="1188720" cy="215444"/>
          </a:xfrm>
        </p:grpSpPr>
        <p:sp>
          <p:nvSpPr>
            <p:cNvPr id="58" name="TextBox 57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이등변 삼각형 5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47700" y="4076700"/>
            <a:ext cx="1188720" cy="215444"/>
            <a:chOff x="721360" y="2479040"/>
            <a:chExt cx="1188720" cy="215444"/>
          </a:xfrm>
        </p:grpSpPr>
        <p:sp>
          <p:nvSpPr>
            <p:cNvPr id="67" name="TextBox 6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이등변 삼각형 6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40080" y="4310380"/>
            <a:ext cx="1188720" cy="215444"/>
            <a:chOff x="721360" y="2479040"/>
            <a:chExt cx="1188720" cy="215444"/>
          </a:xfrm>
        </p:grpSpPr>
        <p:sp>
          <p:nvSpPr>
            <p:cNvPr id="70" name="TextBox 69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650240" y="4541520"/>
            <a:ext cx="1188720" cy="215444"/>
            <a:chOff x="721360" y="2479040"/>
            <a:chExt cx="1188720" cy="215444"/>
          </a:xfrm>
        </p:grpSpPr>
        <p:sp>
          <p:nvSpPr>
            <p:cNvPr id="73" name="TextBox 7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5)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33452"/>
            <a:ext cx="655002" cy="28678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279318" y="16334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243578" y="16334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235458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28333" t="34222" r="37584" b="32593"/>
          <a:stretch>
            <a:fillRect/>
          </a:stretch>
        </p:blipFill>
        <p:spPr bwMode="auto">
          <a:xfrm>
            <a:off x="5306778" y="1112838"/>
            <a:ext cx="3370497" cy="184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8" name="직선 연결선 47"/>
          <p:cNvCxnSpPr>
            <a:stCxn id="46" idx="3"/>
            <a:endCxn id="2" idx="1"/>
          </p:cNvCxnSpPr>
          <p:nvPr/>
        </p:nvCxnSpPr>
        <p:spPr>
          <a:xfrm>
            <a:off x="4960620" y="2442210"/>
            <a:ext cx="390661" cy="15842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6" idx="3"/>
            <a:endCxn id="1026" idx="1"/>
          </p:cNvCxnSpPr>
          <p:nvPr/>
        </p:nvCxnSpPr>
        <p:spPr>
          <a:xfrm flipV="1">
            <a:off x="4960620" y="2035811"/>
            <a:ext cx="346158" cy="4063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8,014,351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5,003,500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본태성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원발성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고혈압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3,266,211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2,913,394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2,692,998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2,235,458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치수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근단주위조직의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2,065,276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1,962,675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알레르기성 접촉피부염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1,897,653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1,890,954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43"/>
          <p:cNvGrpSpPr/>
          <p:nvPr/>
        </p:nvGrpSpPr>
        <p:grpSpPr>
          <a:xfrm>
            <a:off x="645160" y="2829560"/>
            <a:ext cx="1188720" cy="215444"/>
            <a:chOff x="721360" y="2479040"/>
            <a:chExt cx="1188720" cy="215444"/>
          </a:xfrm>
        </p:grpSpPr>
        <p:sp>
          <p:nvSpPr>
            <p:cNvPr id="43" name="TextBox 4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726440" y="260096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5" name="그룹 48"/>
          <p:cNvGrpSpPr/>
          <p:nvPr/>
        </p:nvGrpSpPr>
        <p:grpSpPr>
          <a:xfrm>
            <a:off x="647700" y="3309620"/>
            <a:ext cx="1188720" cy="215444"/>
            <a:chOff x="6187440" y="1991360"/>
            <a:chExt cx="1188720" cy="215444"/>
          </a:xfrm>
        </p:grpSpPr>
        <p:sp>
          <p:nvSpPr>
            <p:cNvPr id="50" name="TextBox 49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" name="그룹 52"/>
          <p:cNvGrpSpPr/>
          <p:nvPr/>
        </p:nvGrpSpPr>
        <p:grpSpPr>
          <a:xfrm>
            <a:off x="647700" y="3571240"/>
            <a:ext cx="1188720" cy="215444"/>
            <a:chOff x="721360" y="2479040"/>
            <a:chExt cx="1188720" cy="215444"/>
          </a:xfrm>
        </p:grpSpPr>
        <p:sp>
          <p:nvSpPr>
            <p:cNvPr id="55" name="TextBox 54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" name="그룹 55"/>
          <p:cNvGrpSpPr/>
          <p:nvPr/>
        </p:nvGrpSpPr>
        <p:grpSpPr>
          <a:xfrm>
            <a:off x="647700" y="3827780"/>
            <a:ext cx="1188720" cy="215444"/>
            <a:chOff x="721360" y="2479040"/>
            <a:chExt cx="1188720" cy="215444"/>
          </a:xfrm>
        </p:grpSpPr>
        <p:sp>
          <p:nvSpPr>
            <p:cNvPr id="58" name="TextBox 57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이등변 삼각형 5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" name="그룹 64"/>
          <p:cNvGrpSpPr/>
          <p:nvPr/>
        </p:nvGrpSpPr>
        <p:grpSpPr>
          <a:xfrm>
            <a:off x="647700" y="4076700"/>
            <a:ext cx="1188720" cy="215444"/>
            <a:chOff x="721360" y="2479040"/>
            <a:chExt cx="1188720" cy="215444"/>
          </a:xfrm>
        </p:grpSpPr>
        <p:sp>
          <p:nvSpPr>
            <p:cNvPr id="67" name="TextBox 6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6)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이등변 삼각형 6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9" name="그룹 67"/>
          <p:cNvGrpSpPr/>
          <p:nvPr/>
        </p:nvGrpSpPr>
        <p:grpSpPr>
          <a:xfrm>
            <a:off x="640080" y="4310380"/>
            <a:ext cx="1188720" cy="215444"/>
            <a:chOff x="721360" y="2479040"/>
            <a:chExt cx="1188720" cy="215444"/>
          </a:xfrm>
        </p:grpSpPr>
        <p:sp>
          <p:nvSpPr>
            <p:cNvPr id="70" name="TextBox 69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3)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390458" y="161313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284226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11" name="그룹 43"/>
          <p:cNvGrpSpPr/>
          <p:nvPr/>
        </p:nvGrpSpPr>
        <p:grpSpPr>
          <a:xfrm>
            <a:off x="645160" y="3093720"/>
            <a:ext cx="1188720" cy="215444"/>
            <a:chOff x="721360" y="2479040"/>
            <a:chExt cx="1188720" cy="215444"/>
          </a:xfrm>
        </p:grpSpPr>
        <p:sp>
          <p:nvSpPr>
            <p:cNvPr id="53" name="TextBox 5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6" name="이등변 삼각형 5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26440" y="454152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45625" t="48000" r="21125" b="18444"/>
          <a:stretch>
            <a:fillRect/>
          </a:stretch>
        </p:blipFill>
        <p:spPr bwMode="auto">
          <a:xfrm>
            <a:off x="5154197" y="2068713"/>
            <a:ext cx="3488353" cy="198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직선 연결선 59"/>
          <p:cNvCxnSpPr>
            <a:stCxn id="46" idx="3"/>
          </p:cNvCxnSpPr>
          <p:nvPr/>
        </p:nvCxnSpPr>
        <p:spPr>
          <a:xfrm flipV="1">
            <a:off x="4960620" y="2824223"/>
            <a:ext cx="198755" cy="10566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l="28828" t="30333" r="37547" b="36556"/>
          <a:stretch>
            <a:fillRect/>
          </a:stretch>
        </p:blipFill>
        <p:spPr bwMode="auto">
          <a:xfrm>
            <a:off x="5166360" y="2102801"/>
            <a:ext cx="3510915" cy="194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389550"/>
              </p:ext>
            </p:extLst>
          </p:nvPr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8,362,205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6,142,607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3,276,971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본태성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원발성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고혈압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3,200,339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2,955,407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2,945,688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십이지지장염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2,769,764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2,687,627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알레르기성 접촉피부염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2,533,933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H10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결막염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2,286,165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43"/>
          <p:cNvGrpSpPr/>
          <p:nvPr/>
        </p:nvGrpSpPr>
        <p:grpSpPr>
          <a:xfrm>
            <a:off x="645160" y="2829560"/>
            <a:ext cx="1188720" cy="215444"/>
            <a:chOff x="721360" y="2479040"/>
            <a:chExt cx="1188720" cy="215444"/>
          </a:xfrm>
        </p:grpSpPr>
        <p:sp>
          <p:nvSpPr>
            <p:cNvPr id="43" name="TextBox 4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5" name="이등변 삼각형 3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" name="그룹 64"/>
          <p:cNvGrpSpPr/>
          <p:nvPr/>
        </p:nvGrpSpPr>
        <p:grpSpPr>
          <a:xfrm>
            <a:off x="647700" y="4076700"/>
            <a:ext cx="1188720" cy="215444"/>
            <a:chOff x="721360" y="2479040"/>
            <a:chExt cx="1188720" cy="215444"/>
          </a:xfrm>
        </p:grpSpPr>
        <p:sp>
          <p:nvSpPr>
            <p:cNvPr id="67" name="TextBox 6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이등변 삼각형 6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9" name="그룹 67"/>
          <p:cNvGrpSpPr/>
          <p:nvPr/>
        </p:nvGrpSpPr>
        <p:grpSpPr>
          <a:xfrm>
            <a:off x="640080" y="4310380"/>
            <a:ext cx="1188720" cy="215444"/>
            <a:chOff x="721360" y="2479040"/>
            <a:chExt cx="1188720" cy="215444"/>
          </a:xfrm>
        </p:grpSpPr>
        <p:sp>
          <p:nvSpPr>
            <p:cNvPr id="70" name="TextBox 69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390458" y="161313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4057635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grpSp>
        <p:nvGrpSpPr>
          <p:cNvPr id="49" name="그룹 43"/>
          <p:cNvGrpSpPr/>
          <p:nvPr/>
        </p:nvGrpSpPr>
        <p:grpSpPr>
          <a:xfrm>
            <a:off x="645160" y="3093720"/>
            <a:ext cx="1188720" cy="215444"/>
            <a:chOff x="721360" y="2479040"/>
            <a:chExt cx="1188720" cy="215444"/>
          </a:xfrm>
        </p:grpSpPr>
        <p:sp>
          <p:nvSpPr>
            <p:cNvPr id="53" name="TextBox 5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6" name="이등변 삼각형 5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cxnSp>
        <p:nvCxnSpPr>
          <p:cNvPr id="60" name="직선 연결선 59"/>
          <p:cNvCxnSpPr>
            <a:stCxn id="46" idx="3"/>
          </p:cNvCxnSpPr>
          <p:nvPr/>
        </p:nvCxnSpPr>
        <p:spPr>
          <a:xfrm flipV="1">
            <a:off x="4960620" y="3148319"/>
            <a:ext cx="201024" cy="9969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43"/>
          <p:cNvGrpSpPr/>
          <p:nvPr/>
        </p:nvGrpSpPr>
        <p:grpSpPr>
          <a:xfrm>
            <a:off x="637540" y="2364740"/>
            <a:ext cx="1188720" cy="215444"/>
            <a:chOff x="721360" y="2479040"/>
            <a:chExt cx="1188720" cy="215444"/>
          </a:xfrm>
        </p:grpSpPr>
        <p:sp>
          <p:nvSpPr>
            <p:cNvPr id="71" name="TextBox 70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4" name="이등변 삼각형 73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6" name="그룹 48"/>
          <p:cNvGrpSpPr/>
          <p:nvPr/>
        </p:nvGrpSpPr>
        <p:grpSpPr>
          <a:xfrm>
            <a:off x="640080" y="2608580"/>
            <a:ext cx="1188720" cy="215444"/>
            <a:chOff x="6187440" y="1991360"/>
            <a:chExt cx="1188720" cy="215444"/>
          </a:xfrm>
        </p:grpSpPr>
        <p:sp>
          <p:nvSpPr>
            <p:cNvPr id="77" name="TextBox 76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8" name="이등변 삼각형 7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9" name="그룹 52"/>
          <p:cNvGrpSpPr/>
          <p:nvPr/>
        </p:nvGrpSpPr>
        <p:grpSpPr>
          <a:xfrm>
            <a:off x="647700" y="3319780"/>
            <a:ext cx="1188720" cy="215444"/>
            <a:chOff x="721360" y="2479040"/>
            <a:chExt cx="1188720" cy="215444"/>
          </a:xfrm>
        </p:grpSpPr>
        <p:sp>
          <p:nvSpPr>
            <p:cNvPr id="80" name="TextBox 79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2" name="그룹 48"/>
          <p:cNvGrpSpPr/>
          <p:nvPr/>
        </p:nvGrpSpPr>
        <p:grpSpPr>
          <a:xfrm>
            <a:off x="647700" y="3576320"/>
            <a:ext cx="1188720" cy="215444"/>
            <a:chOff x="6187440" y="1991360"/>
            <a:chExt cx="1188720" cy="215444"/>
          </a:xfrm>
        </p:grpSpPr>
        <p:sp>
          <p:nvSpPr>
            <p:cNvPr id="83" name="TextBox 82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3)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4" name="이등변 삼각형 83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5" name="그룹 48"/>
          <p:cNvGrpSpPr/>
          <p:nvPr/>
        </p:nvGrpSpPr>
        <p:grpSpPr>
          <a:xfrm>
            <a:off x="640080" y="3835400"/>
            <a:ext cx="1188720" cy="215444"/>
            <a:chOff x="6187440" y="1991360"/>
            <a:chExt cx="1188720" cy="215444"/>
          </a:xfrm>
        </p:grpSpPr>
        <p:sp>
          <p:nvSpPr>
            <p:cNvPr id="86" name="TextBox 85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7" name="이등변 삼각형 86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8" name="그룹 67"/>
          <p:cNvGrpSpPr/>
          <p:nvPr/>
        </p:nvGrpSpPr>
        <p:grpSpPr>
          <a:xfrm>
            <a:off x="640080" y="4561840"/>
            <a:ext cx="1188720" cy="215444"/>
            <a:chOff x="721360" y="2479040"/>
            <a:chExt cx="1188720" cy="215444"/>
          </a:xfrm>
        </p:grpSpPr>
        <p:sp>
          <p:nvSpPr>
            <p:cNvPr id="89" name="TextBox 88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90" name="이등변 삼각형 89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6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622,865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403,886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391,431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381,242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H52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골절 및 조절의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277,632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치아의 발육 및 맹출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264,106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A09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상세불명 기원의 기타 위장염 및 결장염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248,612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편도염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198,088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다발성 및 상세불명 부위의 급성 </a:t>
                      </a:r>
                      <a:r>
                        <a:rPr lang="ko-KR" altLang="en-US" sz="8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상기도감염</a:t>
                      </a:r>
                      <a:endParaRPr lang="ko-KR" altLang="en-US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194,781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S93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나눔스퀘어 Bold" pitchFamily="50" charset="-127"/>
                          <a:ea typeface="나눔스퀘어 Bold" pitchFamily="50" charset="-127"/>
                        </a:rPr>
                        <a:t>발목 및 발 부위의 관절 및 인대의 탈구</a:t>
                      </a:r>
                      <a:r>
                        <a:rPr lang="en-US" altLang="ko-KR" sz="700" dirty="0">
                          <a:latin typeface="나눔스퀘어 Bold" pitchFamily="50" charset="-127"/>
                          <a:ea typeface="나눔스퀘어 Bold" pitchFamily="50" charset="-127"/>
                        </a:rPr>
                        <a:t>, </a:t>
                      </a:r>
                      <a:r>
                        <a:rPr lang="ko-KR" altLang="en-US" sz="7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염좌</a:t>
                      </a:r>
                      <a:r>
                        <a:rPr lang="ko-KR" altLang="en-US" sz="700" dirty="0">
                          <a:latin typeface="나눔스퀘어 Bold" pitchFamily="50" charset="-127"/>
                          <a:ea typeface="나눔스퀘어 Bold" pitchFamily="50" charset="-127"/>
                        </a:rPr>
                        <a:t> 및 긴장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190,642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3804515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84078" cy="286787"/>
            <a:chOff x="1158558" y="1613132"/>
            <a:chExt cx="1384078" cy="286787"/>
          </a:xfrm>
        </p:grpSpPr>
        <p:sp>
          <p:nvSpPr>
            <p:cNvPr id="49" name="직사각형 48"/>
            <p:cNvSpPr/>
            <p:nvPr/>
          </p:nvSpPr>
          <p:spPr>
            <a:xfrm>
              <a:off x="1808797" y="1613132"/>
              <a:ext cx="733839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10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 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60" name="직선 연결선 59"/>
          <p:cNvCxnSpPr>
            <a:stCxn id="46" idx="3"/>
            <a:endCxn id="3074" idx="1"/>
          </p:cNvCxnSpPr>
          <p:nvPr/>
        </p:nvCxnSpPr>
        <p:spPr>
          <a:xfrm flipV="1">
            <a:off x="4960620" y="3036546"/>
            <a:ext cx="187180" cy="85559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52"/>
          <p:cNvGrpSpPr/>
          <p:nvPr/>
        </p:nvGrpSpPr>
        <p:grpSpPr>
          <a:xfrm>
            <a:off x="644034" y="2577328"/>
            <a:ext cx="1188720" cy="215444"/>
            <a:chOff x="721360" y="2479040"/>
            <a:chExt cx="1188720" cy="215444"/>
          </a:xfrm>
        </p:grpSpPr>
        <p:sp>
          <p:nvSpPr>
            <p:cNvPr id="47" name="TextBox 4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3" name="이등변 삼각형 52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7" name="그룹 48"/>
          <p:cNvGrpSpPr/>
          <p:nvPr/>
        </p:nvGrpSpPr>
        <p:grpSpPr>
          <a:xfrm>
            <a:off x="640080" y="2830215"/>
            <a:ext cx="1188720" cy="215444"/>
            <a:chOff x="6187440" y="1991360"/>
            <a:chExt cx="1188720" cy="215444"/>
          </a:xfrm>
        </p:grpSpPr>
        <p:sp>
          <p:nvSpPr>
            <p:cNvPr id="58" name="TextBox 57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735985" y="3079525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67" name="그룹 52"/>
          <p:cNvGrpSpPr/>
          <p:nvPr/>
        </p:nvGrpSpPr>
        <p:grpSpPr>
          <a:xfrm>
            <a:off x="638050" y="3322470"/>
            <a:ext cx="1188720" cy="215444"/>
            <a:chOff x="721360" y="2479040"/>
            <a:chExt cx="1188720" cy="215444"/>
          </a:xfrm>
        </p:grpSpPr>
        <p:sp>
          <p:nvSpPr>
            <p:cNvPr id="68" name="TextBox 67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0" name="그룹 52"/>
          <p:cNvGrpSpPr/>
          <p:nvPr/>
        </p:nvGrpSpPr>
        <p:grpSpPr>
          <a:xfrm>
            <a:off x="638050" y="3565545"/>
            <a:ext cx="1188720" cy="215444"/>
            <a:chOff x="721360" y="2479040"/>
            <a:chExt cx="1188720" cy="215444"/>
          </a:xfrm>
        </p:grpSpPr>
        <p:sp>
          <p:nvSpPr>
            <p:cNvPr id="71" name="TextBox 70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5)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2" name="이등변 삼각형 71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3" name="그룹 52"/>
          <p:cNvGrpSpPr/>
          <p:nvPr/>
        </p:nvGrpSpPr>
        <p:grpSpPr>
          <a:xfrm>
            <a:off x="638050" y="3808620"/>
            <a:ext cx="1188720" cy="215444"/>
            <a:chOff x="721360" y="2479040"/>
            <a:chExt cx="1188720" cy="215444"/>
          </a:xfrm>
        </p:grpSpPr>
        <p:sp>
          <p:nvSpPr>
            <p:cNvPr id="74" name="TextBox 73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6" name="그룹 48"/>
          <p:cNvGrpSpPr/>
          <p:nvPr/>
        </p:nvGrpSpPr>
        <p:grpSpPr>
          <a:xfrm>
            <a:off x="647700" y="4039320"/>
            <a:ext cx="1188720" cy="215444"/>
            <a:chOff x="6187440" y="1991360"/>
            <a:chExt cx="1188720" cy="215444"/>
          </a:xfrm>
        </p:grpSpPr>
        <p:sp>
          <p:nvSpPr>
            <p:cNvPr id="79" name="TextBox 78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3)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0" name="이등변 삼각형 79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1" name="그룹 48"/>
          <p:cNvGrpSpPr/>
          <p:nvPr/>
        </p:nvGrpSpPr>
        <p:grpSpPr>
          <a:xfrm>
            <a:off x="647700" y="4293970"/>
            <a:ext cx="1188720" cy="215444"/>
            <a:chOff x="6187440" y="1991360"/>
            <a:chExt cx="1188720" cy="215444"/>
          </a:xfrm>
        </p:grpSpPr>
        <p:sp>
          <p:nvSpPr>
            <p:cNvPr id="82" name="TextBox 81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3)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3" name="이등변 삼각형 82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4" name="그룹 48"/>
          <p:cNvGrpSpPr/>
          <p:nvPr/>
        </p:nvGrpSpPr>
        <p:grpSpPr>
          <a:xfrm>
            <a:off x="612976" y="4548620"/>
            <a:ext cx="1188720" cy="215444"/>
            <a:chOff x="6187440" y="1991360"/>
            <a:chExt cx="1188720" cy="215444"/>
          </a:xfrm>
        </p:grpSpPr>
        <p:sp>
          <p:nvSpPr>
            <p:cNvPr id="85" name="TextBox 84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6" name="이등변 삼각형 85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52025" t="46413" r="13228" b="20338"/>
          <a:stretch>
            <a:fillRect/>
          </a:stretch>
        </p:blipFill>
        <p:spPr bwMode="auto">
          <a:xfrm>
            <a:off x="5147800" y="2079825"/>
            <a:ext cx="3554920" cy="191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52025" t="46751" r="13228" b="20338"/>
          <a:stretch>
            <a:fillRect/>
          </a:stretch>
        </p:blipFill>
        <p:spPr bwMode="auto">
          <a:xfrm>
            <a:off x="5159375" y="2114550"/>
            <a:ext cx="3526204" cy="187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1,155,883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607,305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339,212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324,461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281,232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243,995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234,824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치수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근단주위조직의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233,316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편도염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227,675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다발성 및 상세불명 부위의 급성 </a:t>
                      </a:r>
                      <a:r>
                        <a:rPr lang="ko-KR" altLang="en-US" sz="8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상기도감염</a:t>
                      </a:r>
                      <a:endParaRPr lang="ko-KR" altLang="en-US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225,624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284379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84078" cy="286787"/>
            <a:chOff x="1158558" y="1613132"/>
            <a:chExt cx="1384078" cy="286787"/>
          </a:xfrm>
        </p:grpSpPr>
        <p:sp>
          <p:nvSpPr>
            <p:cNvPr id="49" name="직사각형 48"/>
            <p:cNvSpPr/>
            <p:nvPr/>
          </p:nvSpPr>
          <p:spPr>
            <a:xfrm>
              <a:off x="1808797" y="1613132"/>
              <a:ext cx="733839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30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 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60" name="직선 연결선 59"/>
          <p:cNvCxnSpPr>
            <a:stCxn id="46" idx="3"/>
          </p:cNvCxnSpPr>
          <p:nvPr/>
        </p:nvCxnSpPr>
        <p:spPr>
          <a:xfrm>
            <a:off x="4960620" y="2931420"/>
            <a:ext cx="198755" cy="1127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4060" y="258064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5" name="그룹 52"/>
          <p:cNvGrpSpPr/>
          <p:nvPr/>
        </p:nvGrpSpPr>
        <p:grpSpPr>
          <a:xfrm>
            <a:off x="638050" y="2836320"/>
            <a:ext cx="1188720" cy="215444"/>
            <a:chOff x="721360" y="2479040"/>
            <a:chExt cx="1188720" cy="215444"/>
          </a:xfrm>
        </p:grpSpPr>
        <p:sp>
          <p:nvSpPr>
            <p:cNvPr id="51" name="TextBox 50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" name="그룹 48"/>
          <p:cNvGrpSpPr/>
          <p:nvPr/>
        </p:nvGrpSpPr>
        <p:grpSpPr>
          <a:xfrm>
            <a:off x="640080" y="3316372"/>
            <a:ext cx="1188720" cy="215444"/>
            <a:chOff x="6187440" y="1991360"/>
            <a:chExt cx="1188720" cy="215444"/>
          </a:xfrm>
        </p:grpSpPr>
        <p:sp>
          <p:nvSpPr>
            <p:cNvPr id="56" name="TextBox 55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2)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이등변 삼각형 56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" name="그룹 52"/>
          <p:cNvGrpSpPr/>
          <p:nvPr/>
        </p:nvGrpSpPr>
        <p:grpSpPr>
          <a:xfrm>
            <a:off x="644034" y="3075053"/>
            <a:ext cx="1188720" cy="215444"/>
            <a:chOff x="721360" y="2479040"/>
            <a:chExt cx="1188720" cy="215444"/>
          </a:xfrm>
        </p:grpSpPr>
        <p:sp>
          <p:nvSpPr>
            <p:cNvPr id="62" name="TextBox 61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3)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3" name="이등변 삼각형 62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" name="그룹 52"/>
          <p:cNvGrpSpPr/>
          <p:nvPr/>
        </p:nvGrpSpPr>
        <p:grpSpPr>
          <a:xfrm>
            <a:off x="644034" y="3561203"/>
            <a:ext cx="1188720" cy="215444"/>
            <a:chOff x="721360" y="2479040"/>
            <a:chExt cx="1188720" cy="215444"/>
          </a:xfrm>
        </p:grpSpPr>
        <p:sp>
          <p:nvSpPr>
            <p:cNvPr id="66" name="TextBox 65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6)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7" name="이등변 삼각형 6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9" name="그룹 52"/>
          <p:cNvGrpSpPr/>
          <p:nvPr/>
        </p:nvGrpSpPr>
        <p:grpSpPr>
          <a:xfrm>
            <a:off x="645959" y="4049278"/>
            <a:ext cx="1188720" cy="215444"/>
            <a:chOff x="721360" y="2479040"/>
            <a:chExt cx="1188720" cy="215444"/>
          </a:xfrm>
        </p:grpSpPr>
        <p:sp>
          <p:nvSpPr>
            <p:cNvPr id="73" name="TextBox 7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6" name="이등변 삼각형 7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0" name="그룹 52"/>
          <p:cNvGrpSpPr/>
          <p:nvPr/>
        </p:nvGrpSpPr>
        <p:grpSpPr>
          <a:xfrm>
            <a:off x="645959" y="3806203"/>
            <a:ext cx="1188720" cy="215444"/>
            <a:chOff x="721360" y="2479040"/>
            <a:chExt cx="1188720" cy="215444"/>
          </a:xfrm>
        </p:grpSpPr>
        <p:sp>
          <p:nvSpPr>
            <p:cNvPr id="78" name="TextBox 77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11" name="그룹 48"/>
          <p:cNvGrpSpPr/>
          <p:nvPr/>
        </p:nvGrpSpPr>
        <p:grpSpPr>
          <a:xfrm>
            <a:off x="642005" y="4533672"/>
            <a:ext cx="1188720" cy="215444"/>
            <a:chOff x="6187440" y="1991360"/>
            <a:chExt cx="1188720" cy="215444"/>
          </a:xfrm>
        </p:grpSpPr>
        <p:sp>
          <p:nvSpPr>
            <p:cNvPr id="87" name="TextBox 86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8" name="이등변 삼각형 8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41" name="그룹 48"/>
          <p:cNvGrpSpPr/>
          <p:nvPr/>
        </p:nvGrpSpPr>
        <p:grpSpPr>
          <a:xfrm>
            <a:off x="632355" y="4292522"/>
            <a:ext cx="1188720" cy="215444"/>
            <a:chOff x="6187440" y="1991360"/>
            <a:chExt cx="1188720" cy="215444"/>
          </a:xfrm>
        </p:grpSpPr>
        <p:sp>
          <p:nvSpPr>
            <p:cNvPr id="42" name="TextBox 41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5)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51835" t="58397" r="13228" b="8692"/>
          <a:stretch>
            <a:fillRect/>
          </a:stretch>
        </p:blipFill>
        <p:spPr bwMode="auto">
          <a:xfrm>
            <a:off x="5147800" y="2114551"/>
            <a:ext cx="3545475" cy="187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666,086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본태성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원발성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고혈압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609,146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N40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전립선증식증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430,028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형 당뇨병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343,009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309,576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277,535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250,943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치아 및 지지구조의 기타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249,222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무릎관절증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230,799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223,328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533900" y="235764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70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cxnSp>
        <p:nvCxnSpPr>
          <p:cNvPr id="60" name="직선 연결선 59"/>
          <p:cNvCxnSpPr>
            <a:stCxn id="46" idx="3"/>
          </p:cNvCxnSpPr>
          <p:nvPr/>
        </p:nvCxnSpPr>
        <p:spPr>
          <a:xfrm>
            <a:off x="4960620" y="2445270"/>
            <a:ext cx="198755" cy="5872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4060" y="258064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8" name="그룹 52"/>
          <p:cNvGrpSpPr/>
          <p:nvPr/>
        </p:nvGrpSpPr>
        <p:grpSpPr>
          <a:xfrm>
            <a:off x="620884" y="2831996"/>
            <a:ext cx="1188720" cy="215444"/>
            <a:chOff x="721360" y="2479040"/>
            <a:chExt cx="1188720" cy="215444"/>
          </a:xfrm>
        </p:grpSpPr>
        <p:sp>
          <p:nvSpPr>
            <p:cNvPr id="40" name="TextBox 39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2" name="이등변 삼각형 41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43" name="그룹 52"/>
          <p:cNvGrpSpPr/>
          <p:nvPr/>
        </p:nvGrpSpPr>
        <p:grpSpPr>
          <a:xfrm>
            <a:off x="620884" y="3075071"/>
            <a:ext cx="1188720" cy="215444"/>
            <a:chOff x="721360" y="2479040"/>
            <a:chExt cx="1188720" cy="215444"/>
          </a:xfrm>
        </p:grpSpPr>
        <p:sp>
          <p:nvSpPr>
            <p:cNvPr id="45" name="TextBox 44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0" name="그룹 48"/>
          <p:cNvGrpSpPr/>
          <p:nvPr/>
        </p:nvGrpSpPr>
        <p:grpSpPr>
          <a:xfrm>
            <a:off x="618855" y="3306721"/>
            <a:ext cx="1188720" cy="215444"/>
            <a:chOff x="6187440" y="1991360"/>
            <a:chExt cx="1188720" cy="215444"/>
          </a:xfrm>
        </p:grpSpPr>
        <p:sp>
          <p:nvSpPr>
            <p:cNvPr id="51" name="TextBox 50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3" name="이등변 삼각형 52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12835" y="356325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601584" y="3808146"/>
            <a:ext cx="1188720" cy="215444"/>
            <a:chOff x="721360" y="2479040"/>
            <a:chExt cx="1188720" cy="215444"/>
          </a:xfrm>
        </p:grpSpPr>
        <p:sp>
          <p:nvSpPr>
            <p:cNvPr id="57" name="TextBox 5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8" name="이등변 삼각형 57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9" name="그룹 48"/>
          <p:cNvGrpSpPr/>
          <p:nvPr/>
        </p:nvGrpSpPr>
        <p:grpSpPr>
          <a:xfrm>
            <a:off x="609205" y="4049446"/>
            <a:ext cx="1188720" cy="215444"/>
            <a:chOff x="6187440" y="1991360"/>
            <a:chExt cx="1188720" cy="215444"/>
          </a:xfrm>
        </p:grpSpPr>
        <p:sp>
          <p:nvSpPr>
            <p:cNvPr id="63" name="TextBox 62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4" name="이등변 삼각형 63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601584" y="4294296"/>
            <a:ext cx="1188720" cy="215444"/>
            <a:chOff x="721360" y="2479040"/>
            <a:chExt cx="1188720" cy="215444"/>
          </a:xfrm>
        </p:grpSpPr>
        <p:sp>
          <p:nvSpPr>
            <p:cNvPr id="67" name="TextBox 66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0" name="이등변 삼각형 69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73" name="그룹 48"/>
          <p:cNvGrpSpPr/>
          <p:nvPr/>
        </p:nvGrpSpPr>
        <p:grpSpPr>
          <a:xfrm>
            <a:off x="632355" y="4535596"/>
            <a:ext cx="1188720" cy="215444"/>
            <a:chOff x="6187440" y="1991360"/>
            <a:chExt cx="1188720" cy="215444"/>
          </a:xfrm>
        </p:grpSpPr>
        <p:sp>
          <p:nvSpPr>
            <p:cNvPr id="74" name="TextBox 73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>
            <a:spLocks noGrp="1"/>
          </p:cNvSpPr>
          <p:nvPr>
            <p:ph type="ctrTitle"/>
          </p:nvPr>
        </p:nvSpPr>
        <p:spPr>
          <a:xfrm>
            <a:off x="4490720" y="2103119"/>
            <a:ext cx="3538775" cy="541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기업 설명</a:t>
            </a:r>
            <a:endParaRPr sz="4000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 l="52025" t="58228" r="13228" b="8861"/>
          <a:stretch>
            <a:fillRect/>
          </a:stretch>
        </p:blipFill>
        <p:spPr bwMode="auto">
          <a:xfrm>
            <a:off x="5555841" y="2083438"/>
            <a:ext cx="3121434" cy="166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501872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1,179,624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877,376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혈관운동성 및 알레르기성 비염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416,444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정상임신의 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361,944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치아우식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354,786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및 십이지장염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338,653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 및 외음부의 기타 염증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329,275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급성 </a:t>
                      </a: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편도염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 Bold" pitchFamily="50" charset="-127"/>
                        <a:ea typeface="나눔스퀘어 Bold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320,520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5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등통증</a:t>
                      </a:r>
                      <a:endParaRPr kumimoji="0" lang="ko-KR" altLang="en-US" sz="8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 Bold" pitchFamily="50" charset="-127"/>
                        <a:ea typeface="나눔스퀘어 Bold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318,082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다발성 및 상세불명 부위의 급성 </a:t>
                      </a:r>
                      <a:r>
                        <a:rPr kumimoji="0" lang="ko-KR" altLang="en-US" sz="85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상기도감염</a:t>
                      </a:r>
                      <a:endParaRPr kumimoji="0" lang="ko-KR" altLang="en-US" sz="8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 Bold" pitchFamily="50" charset="-127"/>
                        <a:ea typeface="나눔스퀘어 Bold" pitchFamily="50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313,555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30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64" name="모서리가 둥근 직사각형 63"/>
          <p:cNvSpPr/>
          <p:nvPr/>
        </p:nvSpPr>
        <p:spPr>
          <a:xfrm>
            <a:off x="4996900" y="284379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64" idx="3"/>
          </p:cNvCxnSpPr>
          <p:nvPr/>
        </p:nvCxnSpPr>
        <p:spPr>
          <a:xfrm flipV="1">
            <a:off x="5423620" y="2928395"/>
            <a:ext cx="153268" cy="30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52"/>
          <p:cNvGrpSpPr/>
          <p:nvPr/>
        </p:nvGrpSpPr>
        <p:grpSpPr>
          <a:xfrm>
            <a:off x="639975" y="2340520"/>
            <a:ext cx="1188720" cy="215444"/>
            <a:chOff x="721360" y="2479040"/>
            <a:chExt cx="1188720" cy="215444"/>
          </a:xfrm>
        </p:grpSpPr>
        <p:sp>
          <p:nvSpPr>
            <p:cNvPr id="46" name="TextBox 45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7" name="이등변 삼각형 4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2" name="그룹 48"/>
          <p:cNvGrpSpPr/>
          <p:nvPr/>
        </p:nvGrpSpPr>
        <p:grpSpPr>
          <a:xfrm>
            <a:off x="632355" y="2590996"/>
            <a:ext cx="1188720" cy="215444"/>
            <a:chOff x="6187440" y="1991360"/>
            <a:chExt cx="1188720" cy="215444"/>
          </a:xfrm>
        </p:grpSpPr>
        <p:sp>
          <p:nvSpPr>
            <p:cNvPr id="53" name="TextBox 52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6" name="이등변 삼각형 55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24410" y="28345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624734" y="3078921"/>
            <a:ext cx="1188720" cy="215444"/>
            <a:chOff x="721360" y="2479040"/>
            <a:chExt cx="1188720" cy="215444"/>
          </a:xfrm>
        </p:grpSpPr>
        <p:sp>
          <p:nvSpPr>
            <p:cNvPr id="65" name="TextBox 64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이등변 삼각형 65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24734" y="3321996"/>
            <a:ext cx="1188720" cy="215444"/>
            <a:chOff x="721360" y="2479040"/>
            <a:chExt cx="1188720" cy="215444"/>
          </a:xfrm>
        </p:grpSpPr>
        <p:sp>
          <p:nvSpPr>
            <p:cNvPr id="68" name="TextBox 67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5)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734060" y="357725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34060" y="382225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79" name="그룹 48"/>
          <p:cNvGrpSpPr/>
          <p:nvPr/>
        </p:nvGrpSpPr>
        <p:grpSpPr>
          <a:xfrm>
            <a:off x="632355" y="4049446"/>
            <a:ext cx="1188720" cy="215444"/>
            <a:chOff x="6187440" y="1991360"/>
            <a:chExt cx="1188720" cy="215444"/>
          </a:xfrm>
        </p:grpSpPr>
        <p:sp>
          <p:nvSpPr>
            <p:cNvPr id="80" name="TextBox 79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4)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1" name="이등변 삼각형 80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24734" y="4294296"/>
            <a:ext cx="1188720" cy="215444"/>
            <a:chOff x="721360" y="2479040"/>
            <a:chExt cx="1188720" cy="215444"/>
          </a:xfrm>
        </p:grpSpPr>
        <p:sp>
          <p:nvSpPr>
            <p:cNvPr id="84" name="TextBox 83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6)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5" name="이등변 삼각형 8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87" name="그룹 48"/>
          <p:cNvGrpSpPr/>
          <p:nvPr/>
        </p:nvGrpSpPr>
        <p:grpSpPr>
          <a:xfrm>
            <a:off x="632355" y="4535596"/>
            <a:ext cx="1188720" cy="215444"/>
            <a:chOff x="6187440" y="1991360"/>
            <a:chExt cx="1188720" cy="215444"/>
          </a:xfrm>
        </p:grpSpPr>
        <p:sp>
          <p:nvSpPr>
            <p:cNvPr id="88" name="TextBox 87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5)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89" name="이등변 삼각형 88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 수가 많은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8" y="2078989"/>
          <a:ext cx="4564062" cy="268224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510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순위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 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본태성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원발성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고혈압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895,997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731,644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무릎관절증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562,370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485,350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기관지염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408,648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형 당뇨병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388,810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M48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척추병증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374,127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344,929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317,399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병적 골절이 없는 골다공증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303,212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70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34060" y="23368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4060" y="258064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4060" y="283210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35" name="그룹 52"/>
          <p:cNvGrpSpPr/>
          <p:nvPr/>
        </p:nvGrpSpPr>
        <p:grpSpPr>
          <a:xfrm>
            <a:off x="620884" y="3075071"/>
            <a:ext cx="1188720" cy="215444"/>
            <a:chOff x="721360" y="2479040"/>
            <a:chExt cx="1188720" cy="215444"/>
          </a:xfrm>
        </p:grpSpPr>
        <p:sp>
          <p:nvSpPr>
            <p:cNvPr id="36" name="TextBox 35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7" name="이등변 삼각형 36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38" name="그룹 48"/>
          <p:cNvGrpSpPr/>
          <p:nvPr/>
        </p:nvGrpSpPr>
        <p:grpSpPr>
          <a:xfrm>
            <a:off x="628505" y="3316371"/>
            <a:ext cx="1188720" cy="215444"/>
            <a:chOff x="6187440" y="1991360"/>
            <a:chExt cx="1188720" cy="215444"/>
          </a:xfrm>
        </p:grpSpPr>
        <p:sp>
          <p:nvSpPr>
            <p:cNvPr id="40" name="TextBox 39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1" name="이등변 삼각형 40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42" name="그룹 52"/>
          <p:cNvGrpSpPr/>
          <p:nvPr/>
        </p:nvGrpSpPr>
        <p:grpSpPr>
          <a:xfrm>
            <a:off x="611234" y="3563146"/>
            <a:ext cx="1188720" cy="215444"/>
            <a:chOff x="721360" y="2479040"/>
            <a:chExt cx="1188720" cy="215444"/>
          </a:xfrm>
        </p:grpSpPr>
        <p:sp>
          <p:nvSpPr>
            <p:cNvPr id="43" name="TextBox 42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5" name="이등변 삼각형 4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47" name="그룹 48"/>
          <p:cNvGrpSpPr/>
          <p:nvPr/>
        </p:nvGrpSpPr>
        <p:grpSpPr>
          <a:xfrm>
            <a:off x="618855" y="3804446"/>
            <a:ext cx="1188720" cy="215444"/>
            <a:chOff x="6187440" y="1991360"/>
            <a:chExt cx="1188720" cy="215444"/>
          </a:xfrm>
        </p:grpSpPr>
        <p:sp>
          <p:nvSpPr>
            <p:cNvPr id="50" name="TextBox 49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1" name="이등변 삼각형 50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01584" y="4051221"/>
            <a:ext cx="1188720" cy="215444"/>
            <a:chOff x="721360" y="2479040"/>
            <a:chExt cx="1188720" cy="215444"/>
          </a:xfrm>
        </p:grpSpPr>
        <p:sp>
          <p:nvSpPr>
            <p:cNvPr id="54" name="TextBox 53"/>
            <p:cNvSpPr txBox="1"/>
            <p:nvPr/>
          </p:nvSpPr>
          <p:spPr>
            <a:xfrm>
              <a:off x="721360" y="247904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5" name="이등변 삼각형 54"/>
            <p:cNvSpPr/>
            <p:nvPr/>
          </p:nvSpPr>
          <p:spPr>
            <a:xfrm>
              <a:off x="853440" y="257048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grpSp>
        <p:nvGrpSpPr>
          <p:cNvPr id="56" name="그룹 48"/>
          <p:cNvGrpSpPr/>
          <p:nvPr/>
        </p:nvGrpSpPr>
        <p:grpSpPr>
          <a:xfrm>
            <a:off x="609205" y="4292521"/>
            <a:ext cx="1188720" cy="215444"/>
            <a:chOff x="6187440" y="1991360"/>
            <a:chExt cx="1188720" cy="215444"/>
          </a:xfrm>
        </p:grpSpPr>
        <p:sp>
          <p:nvSpPr>
            <p:cNvPr id="57" name="TextBox 56"/>
            <p:cNvSpPr txBox="1"/>
            <p:nvPr/>
          </p:nvSpPr>
          <p:spPr>
            <a:xfrm>
              <a:off x="6187440" y="1991360"/>
              <a:ext cx="11887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8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8" name="이등변 삼각형 5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4081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12835" y="4547125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나눔스퀘어 Bold" pitchFamily="50" charset="-127"/>
                <a:ea typeface="나눔스퀘어 Bold" pitchFamily="50" charset="-127"/>
              </a:rPr>
              <a:t>(-)</a:t>
            </a:r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4533900" y="4545315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8386" t="51814" r="36392" b="14937"/>
          <a:stretch>
            <a:fillRect/>
          </a:stretch>
        </p:blipFill>
        <p:spPr bwMode="auto">
          <a:xfrm>
            <a:off x="5090379" y="2080288"/>
            <a:ext cx="3733399" cy="198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직선 연결선 59"/>
          <p:cNvCxnSpPr>
            <a:stCxn id="64" idx="3"/>
          </p:cNvCxnSpPr>
          <p:nvPr/>
        </p:nvCxnSpPr>
        <p:spPr>
          <a:xfrm flipV="1">
            <a:off x="4960620" y="3019404"/>
            <a:ext cx="142586" cy="16135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추출 로직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8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 연령별 주의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BE1312F-7D81-45D3-BD31-C6183CDFD5DD}"/>
              </a:ext>
            </a:extLst>
          </p:cNvPr>
          <p:cNvSpPr txBox="1"/>
          <p:nvPr/>
        </p:nvSpPr>
        <p:spPr>
          <a:xfrm>
            <a:off x="465139" y="1579908"/>
            <a:ext cx="8212137" cy="285969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고객들이 본인 성별과 연령대에 따라 자주 걸리는 질병을 궁금해 할 것으로 생각하고 질문 작성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특정 성별 대비 환자 수가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2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배 이상인 것을 주의해야 할 질병으로 정의하고 소계 데이터를 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활용하여 특정 성별 환자 수를 기준으로 데이터 추출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특정 연령대의 환자 수가 많은 질병을 소계 데이터를 활용하여 해당 연령대 환자 수를 기준으로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</a:p>
          <a:p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데이터 추출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고객들이 본인 성별과 연령대에 따라 주의해야 할 질병에 대한 정보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각 질병에 대한 연도별 남녀 환자 수 추이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성비 비중에 대한 정보를 세부사항에서 그래프로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28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연령별 주의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" name="그룹 46"/>
          <p:cNvGrpSpPr/>
          <p:nvPr/>
        </p:nvGrpSpPr>
        <p:grpSpPr>
          <a:xfrm>
            <a:off x="466888" y="1474232"/>
            <a:ext cx="1213802" cy="286787"/>
            <a:chOff x="1158558" y="1613132"/>
            <a:chExt cx="1213802" cy="286787"/>
          </a:xfrm>
        </p:grpSpPr>
        <p:sp>
          <p:nvSpPr>
            <p:cNvPr id="46" name="직사각형 45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914688" y="1474232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48436"/>
              </p:ext>
            </p:extLst>
          </p:nvPr>
        </p:nvGraphicFramePr>
        <p:xfrm>
          <a:off x="465134" y="1898246"/>
          <a:ext cx="7761290" cy="2716285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93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205">
                  <a:extLst>
                    <a:ext uri="{9D8B030D-6E8A-4147-A177-3AD203B41FA5}">
                      <a16:colId xmlns:a16="http://schemas.microsoft.com/office/drawing/2014/main" val="3340828228"/>
                    </a:ext>
                  </a:extLst>
                </a:gridCol>
              </a:tblGrid>
              <a:tr h="2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남성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여성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비율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통풍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468,083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433,537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34,546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12.55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요도염 및 요도 증후군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497,614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427,983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69,631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6.15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신장 및 요관의 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288,742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193,464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95,278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2.03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S62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손목 및 손 부위의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270,651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183,566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87,085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2.11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I25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만성 허혈성 심장병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211,736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144,257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67,479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2.14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만성 폐쇄성 폐질환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178,574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137,283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41,291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3.32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C16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위의 악성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신생물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157,144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105,645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51,499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2.05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알코올성 간질환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112,622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94,822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5.33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급성심근경색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121,428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94,014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27,414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3.43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운동과다장애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85,113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63,167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21,946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2.88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BAFDA48-C82E-438A-9459-44145D0D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3" y="2018114"/>
            <a:ext cx="4106867" cy="29341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091C04-CB79-48AE-85C2-4A16C9E4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17" y="1878862"/>
            <a:ext cx="3092450" cy="307340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1914688" y="191239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974711"/>
              </p:ext>
            </p:extLst>
          </p:nvPr>
        </p:nvGraphicFramePr>
        <p:xfrm>
          <a:off x="465134" y="636608"/>
          <a:ext cx="7761290" cy="500369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93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5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3205">
                  <a:extLst>
                    <a:ext uri="{9D8B030D-6E8A-4147-A177-3AD203B41FA5}">
                      <a16:colId xmlns:a16="http://schemas.microsoft.com/office/drawing/2014/main" val="3340828228"/>
                    </a:ext>
                  </a:extLst>
                </a:gridCol>
              </a:tblGrid>
              <a:tr h="2521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남성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여성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비율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통풍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468,083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433,537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34,546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12.55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모서리가 둥근 직사각형 63">
            <a:extLst>
              <a:ext uri="{FF2B5EF4-FFF2-40B4-BE49-F238E27FC236}">
                <a16:creationId xmlns:a16="http://schemas.microsoft.com/office/drawing/2014/main" id="{FBF3E05D-D681-48A3-A42C-25233BD629E7}"/>
              </a:ext>
            </a:extLst>
          </p:cNvPr>
          <p:cNvSpPr/>
          <p:nvPr/>
        </p:nvSpPr>
        <p:spPr>
          <a:xfrm>
            <a:off x="7608557" y="920517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FF3B491-8E69-4D11-87F2-11801D56280B}"/>
              </a:ext>
            </a:extLst>
          </p:cNvPr>
          <p:cNvCxnSpPr>
            <a:cxnSpLocks/>
            <a:stCxn id="11" idx="1"/>
            <a:endCxn id="6" idx="0"/>
          </p:cNvCxnSpPr>
          <p:nvPr/>
        </p:nvCxnSpPr>
        <p:spPr>
          <a:xfrm flipH="1">
            <a:off x="2518567" y="1008147"/>
            <a:ext cx="5089990" cy="100996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FF3B491-8E69-4D11-87F2-11801D56280B}"/>
              </a:ext>
            </a:extLst>
          </p:cNvPr>
          <p:cNvCxnSpPr>
            <a:cxnSpLocks/>
            <a:stCxn id="11" idx="3"/>
            <a:endCxn id="17" idx="0"/>
          </p:cNvCxnSpPr>
          <p:nvPr/>
        </p:nvCxnSpPr>
        <p:spPr>
          <a:xfrm flipH="1">
            <a:off x="7132642" y="1008147"/>
            <a:ext cx="902635" cy="8707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7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연령별 주의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" name="그룹 46"/>
          <p:cNvGrpSpPr/>
          <p:nvPr/>
        </p:nvGrpSpPr>
        <p:grpSpPr>
          <a:xfrm>
            <a:off x="466888" y="1474232"/>
            <a:ext cx="1213802" cy="286787"/>
            <a:chOff x="1158558" y="1613132"/>
            <a:chExt cx="1213802" cy="286787"/>
          </a:xfrm>
        </p:grpSpPr>
        <p:sp>
          <p:nvSpPr>
            <p:cNvPr id="46" name="직사각형 45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914688" y="1474232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46089"/>
              </p:ext>
            </p:extLst>
          </p:nvPr>
        </p:nvGraphicFramePr>
        <p:xfrm>
          <a:off x="465134" y="1928516"/>
          <a:ext cx="7729742" cy="2689786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82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7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2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9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8013">
                  <a:extLst>
                    <a:ext uri="{9D8B030D-6E8A-4147-A177-3AD203B41FA5}">
                      <a16:colId xmlns:a16="http://schemas.microsoft.com/office/drawing/2014/main" val="3340828228"/>
                    </a:ext>
                  </a:extLst>
                </a:gridCol>
              </a:tblGrid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남성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여성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비율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무릎관절증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2,779,022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865,861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1,913,161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2.21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방광염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1,567,895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96,303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1,471,592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15.28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복부 및 골반 통증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1,986,488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652,404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1,334,084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2.04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병적 골절이 없는 골다공증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1,002,063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55,027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947,036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17.21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B37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칸디다증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833,812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38,354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795,458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20.74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H81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전정기능의 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1,057,319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337,512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719,807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2.13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갑상선기능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저하증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561,560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91,646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469,914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5.13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G43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편두통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546,508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159,320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387,188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2.43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알츠하이머병에서의 치매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(G30.-+)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522,502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146,477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376,025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2.57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비독성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고이터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405,727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75,094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330,633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4.40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65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1F79DD-9230-438C-B919-EEA69858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3" y="2113615"/>
            <a:ext cx="4324450" cy="2997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65D10-30A9-4221-8D97-D54297363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367" y="1900964"/>
            <a:ext cx="3238500" cy="2997200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1914688" y="758310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78355"/>
              </p:ext>
            </p:extLst>
          </p:nvPr>
        </p:nvGraphicFramePr>
        <p:xfrm>
          <a:off x="465134" y="613458"/>
          <a:ext cx="7761293" cy="523521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894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1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35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504">
                  <a:extLst>
                    <a:ext uri="{9D8B030D-6E8A-4147-A177-3AD203B41FA5}">
                      <a16:colId xmlns:a16="http://schemas.microsoft.com/office/drawing/2014/main" val="3340828228"/>
                    </a:ext>
                  </a:extLst>
                </a:gridCol>
              </a:tblGrid>
              <a:tr h="263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남성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여성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비율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7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M17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무릎관절증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2,779,022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865,861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1,913,161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2.21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모서리가 둥근 직사각형 63">
            <a:extLst>
              <a:ext uri="{FF2B5EF4-FFF2-40B4-BE49-F238E27FC236}">
                <a16:creationId xmlns:a16="http://schemas.microsoft.com/office/drawing/2014/main" id="{9FE888D6-E3EE-4114-8DA5-C0F2CC13F307}"/>
              </a:ext>
            </a:extLst>
          </p:cNvPr>
          <p:cNvSpPr/>
          <p:nvPr/>
        </p:nvSpPr>
        <p:spPr>
          <a:xfrm>
            <a:off x="7634073" y="910790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8C225CE-09E9-44FF-A1AE-0D9C0412CAD1}"/>
              </a:ext>
            </a:extLst>
          </p:cNvPr>
          <p:cNvCxnSpPr>
            <a:cxnSpLocks/>
            <a:stCxn id="11" idx="1"/>
            <a:endCxn id="4" idx="0"/>
          </p:cNvCxnSpPr>
          <p:nvPr/>
        </p:nvCxnSpPr>
        <p:spPr>
          <a:xfrm flipH="1">
            <a:off x="2627358" y="998420"/>
            <a:ext cx="5006715" cy="11151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8C225CE-09E9-44FF-A1AE-0D9C0412CAD1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7059617" y="998420"/>
            <a:ext cx="1001176" cy="90254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92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연령별 주의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" name="그룹 46"/>
          <p:cNvGrpSpPr/>
          <p:nvPr/>
        </p:nvGrpSpPr>
        <p:grpSpPr>
          <a:xfrm>
            <a:off x="466888" y="1474232"/>
            <a:ext cx="1213802" cy="286787"/>
            <a:chOff x="1158558" y="1613132"/>
            <a:chExt cx="1213802" cy="286787"/>
          </a:xfrm>
        </p:grpSpPr>
        <p:sp>
          <p:nvSpPr>
            <p:cNvPr id="46" name="직사각형 45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914688" y="1474232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73384"/>
              </p:ext>
            </p:extLst>
          </p:nvPr>
        </p:nvGraphicFramePr>
        <p:xfrm>
          <a:off x="465138" y="1928516"/>
          <a:ext cx="7821542" cy="3025454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 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해당 연령 환자 점유율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정상임신의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528,349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361,944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68.5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후두염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기관염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2,245,603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347,684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15.5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 및 외음부의 기타 염증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1,320,736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329,275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24.9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자궁경부의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1,074,346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287,269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26.7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B37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칸디다증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846,786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202,901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24.0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N93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이상 자궁 및 질 출혈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601,497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167,890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27.9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코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비동의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기타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797,732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139,855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17.5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림프절염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497,433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90,267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편도주위농양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478,548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71,056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14.8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전립선의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259,335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54,058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" name="그룹 46">
            <a:extLst>
              <a:ext uri="{FF2B5EF4-FFF2-40B4-BE49-F238E27FC236}">
                <a16:creationId xmlns:a16="http://schemas.microsoft.com/office/drawing/2014/main" id="{6378D0B2-757F-4F4F-837E-38B1E14FADC7}"/>
              </a:ext>
            </a:extLst>
          </p:cNvPr>
          <p:cNvGrpSpPr/>
          <p:nvPr/>
        </p:nvGrpSpPr>
        <p:grpSpPr>
          <a:xfrm>
            <a:off x="471050" y="1471454"/>
            <a:ext cx="1408550" cy="286787"/>
            <a:chOff x="1158558" y="1613132"/>
            <a:chExt cx="1408550" cy="2867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B5188B-6424-488D-9AEB-EB18C338CA0A}"/>
                </a:ext>
              </a:extLst>
            </p:cNvPr>
            <p:cNvSpPr/>
            <p:nvPr/>
          </p:nvSpPr>
          <p:spPr>
            <a:xfrm>
              <a:off x="1808797" y="1613132"/>
              <a:ext cx="758311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30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303F5E-9548-414F-9698-16394CB1A0CB}"/>
                </a:ext>
              </a:extLst>
            </p:cNvPr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070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 l="24000" t="26458" r="41167" b="11070"/>
          <a:stretch>
            <a:fillRect/>
          </a:stretch>
        </p:blipFill>
        <p:spPr bwMode="auto">
          <a:xfrm>
            <a:off x="4976813" y="1601789"/>
            <a:ext cx="3236302" cy="326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 l="23750" t="33778" r="48333" b="19111"/>
          <a:stretch>
            <a:fillRect/>
          </a:stretch>
        </p:blipFill>
        <p:spPr bwMode="auto">
          <a:xfrm>
            <a:off x="465138" y="1601788"/>
            <a:ext cx="3403600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64819"/>
              </p:ext>
            </p:extLst>
          </p:nvPr>
        </p:nvGraphicFramePr>
        <p:xfrm>
          <a:off x="465138" y="638439"/>
          <a:ext cx="7761288" cy="490263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861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7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6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해당 연령 환자 점유율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코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비동의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기타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797,732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139,855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17.5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AE40EF4E-D646-4B67-A26F-EF6FC1710D00}"/>
              </a:ext>
            </a:extLst>
          </p:cNvPr>
          <p:cNvSpPr/>
          <p:nvPr/>
        </p:nvSpPr>
        <p:spPr>
          <a:xfrm>
            <a:off x="7652557" y="91593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3E5294-74F8-4C73-8552-CBC28A51C17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70476" y="1003563"/>
            <a:ext cx="5382081" cy="58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3E5294-74F8-4C73-8552-CBC28A51C174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6573520" y="1003563"/>
            <a:ext cx="1505757" cy="5982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11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성별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,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연령별 주의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3" name="그룹 46"/>
          <p:cNvGrpSpPr/>
          <p:nvPr/>
        </p:nvGrpSpPr>
        <p:grpSpPr>
          <a:xfrm>
            <a:off x="466888" y="1474232"/>
            <a:ext cx="1213802" cy="286787"/>
            <a:chOff x="1158558" y="1613132"/>
            <a:chExt cx="1213802" cy="286787"/>
          </a:xfrm>
        </p:grpSpPr>
        <p:sp>
          <p:nvSpPr>
            <p:cNvPr id="46" name="직사각형 45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914688" y="1474232"/>
            <a:ext cx="7515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073384"/>
              </p:ext>
            </p:extLst>
          </p:nvPr>
        </p:nvGraphicFramePr>
        <p:xfrm>
          <a:off x="465138" y="1928516"/>
          <a:ext cx="7821542" cy="3025454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90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3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6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 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해당 연령 환자 점유율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치은염 및 치주질환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16,861,009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3,532,949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21.0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등통증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5,350,133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1,062,694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19.9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-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식도역류병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4,776,195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1,012,390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21.2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위염 및 십이지장염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4,744,746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884,384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18.6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치수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근단주위조직의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4,036,348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801,961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19.9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알레르기성 접촉피부염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4,515,272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784,971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어깨병변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2,445,727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710,876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29.1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M79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달리 분류되지 않은 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연조직장애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2,673,858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538,088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B35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백선증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2,339,033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522,458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22.3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H04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눈물계통의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2,371,845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455,875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" name="그룹 46">
            <a:extLst>
              <a:ext uri="{FF2B5EF4-FFF2-40B4-BE49-F238E27FC236}">
                <a16:creationId xmlns:a16="http://schemas.microsoft.com/office/drawing/2014/main" id="{6378D0B2-757F-4F4F-837E-38B1E14FADC7}"/>
              </a:ext>
            </a:extLst>
          </p:cNvPr>
          <p:cNvGrpSpPr/>
          <p:nvPr/>
        </p:nvGrpSpPr>
        <p:grpSpPr>
          <a:xfrm>
            <a:off x="471050" y="1471454"/>
            <a:ext cx="1408550" cy="286787"/>
            <a:chOff x="1158558" y="1613132"/>
            <a:chExt cx="1408550" cy="2867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9B5188B-6424-488D-9AEB-EB18C338CA0A}"/>
                </a:ext>
              </a:extLst>
            </p:cNvPr>
            <p:cNvSpPr/>
            <p:nvPr/>
          </p:nvSpPr>
          <p:spPr>
            <a:xfrm>
              <a:off x="1808797" y="1613132"/>
              <a:ext cx="758311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50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7303F5E-9548-414F-9698-16394CB1A0CB}"/>
                </a:ext>
              </a:extLst>
            </p:cNvPr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07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3741296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해빗팩토리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20083" t="25038" r="58834" b="9037"/>
          <a:stretch>
            <a:fillRect/>
          </a:stretch>
        </p:blipFill>
        <p:spPr bwMode="auto">
          <a:xfrm>
            <a:off x="465138" y="1538288"/>
            <a:ext cx="1784895" cy="320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 l="20333" t="26458" r="59167" b="7352"/>
          <a:stretch>
            <a:fillRect/>
          </a:stretch>
        </p:blipFill>
        <p:spPr bwMode="auto">
          <a:xfrm>
            <a:off x="2437790" y="1538288"/>
            <a:ext cx="1738381" cy="320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Google Shape;414;p57"/>
          <p:cNvSpPr txBox="1">
            <a:spLocks/>
          </p:cNvSpPr>
          <p:nvPr/>
        </p:nvSpPr>
        <p:spPr>
          <a:xfrm>
            <a:off x="597918" y="1220470"/>
            <a:ext cx="1535681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Arial"/>
                <a:sym typeface="Arial"/>
              </a:rPr>
              <a:t>보험 보장 분석</a:t>
            </a:r>
          </a:p>
        </p:txBody>
      </p:sp>
      <p:sp>
        <p:nvSpPr>
          <p:cNvPr id="9" name="Google Shape;414;p57"/>
          <p:cNvSpPr txBox="1">
            <a:spLocks/>
          </p:cNvSpPr>
          <p:nvPr/>
        </p:nvSpPr>
        <p:spPr>
          <a:xfrm>
            <a:off x="2558798" y="1220470"/>
            <a:ext cx="1535681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Arial"/>
                <a:sym typeface="Arial"/>
              </a:rPr>
              <a:t>보험 상품 비교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3428" y="1667510"/>
            <a:ext cx="41344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  </a:t>
            </a:r>
            <a:r>
              <a:rPr lang="ko-KR" altLang="en-US" sz="1600" b="1" dirty="0">
                <a:latin typeface="나눔스퀘어 Bold" pitchFamily="50" charset="-127"/>
                <a:ea typeface="나눔스퀘어 Bold" pitchFamily="50" charset="-127"/>
              </a:rPr>
              <a:t>‘고객 입장’에서 금융을 분석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함으로써 어렵고 복잡한 금융 정보를 고객이 쉽게 이해할 수 있도록 함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 어플리케이션 </a:t>
            </a:r>
            <a:r>
              <a:rPr lang="en-US" altLang="ko-KR" sz="1600" b="1" dirty="0">
                <a:latin typeface="나눔스퀘어 Bold" pitchFamily="50" charset="-127"/>
                <a:ea typeface="나눔스퀘어 Bold" pitchFamily="50" charset="-127"/>
              </a:rPr>
              <a:t>‘</a:t>
            </a:r>
            <a:r>
              <a:rPr lang="ko-KR" altLang="en-US" sz="1600" b="1" dirty="0" err="1">
                <a:latin typeface="나눔스퀘어 Bold" pitchFamily="50" charset="-127"/>
                <a:ea typeface="나눔스퀘어 Bold" pitchFamily="50" charset="-127"/>
              </a:rPr>
              <a:t>시그널플래너</a:t>
            </a:r>
            <a:r>
              <a:rPr lang="en-US" altLang="ko-KR" sz="1600" b="1" dirty="0">
                <a:latin typeface="나눔스퀘어 Bold" pitchFamily="50" charset="-127"/>
                <a:ea typeface="나눔스퀘어 Bold" pitchFamily="50" charset="-127"/>
              </a:rPr>
              <a:t>’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를 통해 보험 상품 서비스를 제공함</a:t>
            </a: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600" dirty="0">
              <a:latin typeface="나눔스퀘어" pitchFamily="50" charset="-127"/>
              <a:ea typeface="나눔스퀘어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dirty="0" err="1">
                <a:latin typeface="나눔스퀘어" pitchFamily="50" charset="-127"/>
                <a:ea typeface="나눔스퀘어" pitchFamily="50" charset="-127"/>
              </a:rPr>
              <a:t>시그널플래너는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 보험 데이터에 기반한         </a:t>
            </a:r>
            <a:r>
              <a:rPr lang="ko-KR" altLang="en-US" sz="1600" b="1" dirty="0">
                <a:latin typeface="나눔스퀘어 Bold" pitchFamily="50" charset="-127"/>
                <a:ea typeface="나눔스퀘어 Bold" pitchFamily="50" charset="-127"/>
              </a:rPr>
              <a:t>보장 분석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b="1" dirty="0">
                <a:latin typeface="나눔스퀘어 Bold" pitchFamily="50" charset="-127"/>
                <a:ea typeface="나눔스퀘어 Bold" pitchFamily="50" charset="-127"/>
              </a:rPr>
              <a:t>상품 비교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를 통해 고객들의 보험 가입 의사 결정에 도움을 주고</a:t>
            </a:r>
            <a:r>
              <a:rPr lang="en-US" altLang="ko-KR" sz="1600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en-US" sz="1600" dirty="0">
                <a:latin typeface="나눔스퀘어" pitchFamily="50" charset="-127"/>
                <a:ea typeface="나눔스퀘어" pitchFamily="50" charset="-127"/>
              </a:rPr>
              <a:t>상담과 가입까지 가능한  </a:t>
            </a:r>
            <a:r>
              <a:rPr lang="ko-KR" altLang="en-US" sz="1600" b="1" dirty="0">
                <a:latin typeface="나눔스퀘어 Bold" pitchFamily="50" charset="-127"/>
                <a:ea typeface="나눔스퀘어 Bold" pitchFamily="50" charset="-127"/>
              </a:rPr>
              <a:t>고객 지향 </a:t>
            </a:r>
            <a:r>
              <a:rPr lang="ko-KR" altLang="en-US" sz="1600" b="1" dirty="0" err="1">
                <a:latin typeface="나눔스퀘어 Bold" pitchFamily="50" charset="-127"/>
                <a:ea typeface="나눔스퀘어 Bold" pitchFamily="50" charset="-127"/>
              </a:rPr>
              <a:t>원스톱</a:t>
            </a:r>
            <a:r>
              <a:rPr lang="ko-KR" altLang="en-US" sz="1600" b="1" dirty="0">
                <a:latin typeface="나눔스퀘어 Bold" pitchFamily="50" charset="-127"/>
                <a:ea typeface="나눔스퀘어 Bold" pitchFamily="50" charset="-127"/>
              </a:rPr>
              <a:t> 보험 가입 플랫폼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64819"/>
              </p:ext>
            </p:extLst>
          </p:nvPr>
        </p:nvGraphicFramePr>
        <p:xfrm>
          <a:off x="465138" y="638439"/>
          <a:ext cx="7761288" cy="490263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861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7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64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총 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해당 연령 환자 점유율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치수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근단주위조직의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4,036,348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801,961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19.9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AE40EF4E-D646-4B67-A26F-EF6FC1710D00}"/>
              </a:ext>
            </a:extLst>
          </p:cNvPr>
          <p:cNvSpPr/>
          <p:nvPr/>
        </p:nvSpPr>
        <p:spPr>
          <a:xfrm>
            <a:off x="7652557" y="91593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3E5294-74F8-4C73-8552-CBC28A51C174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70476" y="1003563"/>
            <a:ext cx="5382081" cy="5887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3E5294-74F8-4C73-8552-CBC28A51C174}"/>
              </a:ext>
            </a:extLst>
          </p:cNvPr>
          <p:cNvCxnSpPr>
            <a:cxnSpLocks/>
            <a:stCxn id="17" idx="3"/>
          </p:cNvCxnSpPr>
          <p:nvPr/>
        </p:nvCxnSpPr>
        <p:spPr>
          <a:xfrm flipH="1">
            <a:off x="6573520" y="1003563"/>
            <a:ext cx="1505757" cy="5982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 l="5167" t="32741" r="66833" b="20296"/>
          <a:stretch>
            <a:fillRect/>
          </a:stretch>
        </p:blipFill>
        <p:spPr bwMode="auto">
          <a:xfrm>
            <a:off x="465138" y="1622108"/>
            <a:ext cx="3413760" cy="322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/>
          <a:srcRect l="6320" t="26458" r="59097" b="14463"/>
          <a:stretch>
            <a:fillRect/>
          </a:stretch>
        </p:blipFill>
        <p:spPr bwMode="auto">
          <a:xfrm>
            <a:off x="4976814" y="1622109"/>
            <a:ext cx="3217892" cy="309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111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추출 로직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8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BE1312F-7D81-45D3-BD31-C6183CDFD5DD}"/>
              </a:ext>
            </a:extLst>
          </p:cNvPr>
          <p:cNvSpPr txBox="1"/>
          <p:nvPr/>
        </p:nvSpPr>
        <p:spPr>
          <a:xfrm>
            <a:off x="465139" y="1579907"/>
            <a:ext cx="8212137" cy="2039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고객들이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5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년간 질병 추이와 환자 수가 급증한 질병을 궁금해 할 것으로 생각하고 질문 작성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매년 환자 수가 증가하면서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2020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년 기준 환자 수가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30,000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명 이상인 질병을 추출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고객들이 전체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성별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연령별 환자 수가 급증한 질병 등을 확인할 수 있도록 정보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각 질병에 대한 연도별 환자 수 추이를 세부사항에서 그래프로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012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212133" cy="322227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2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1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7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기생충성 질환에 대한 </a:t>
                      </a:r>
                      <a:endParaRPr lang="en-US" altLang="ko-KR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특수선별검사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1,760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2,403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2,719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896,679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155.83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11,802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19,802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89,926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103,566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107,836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55.31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혈청의 기타 면역학적 이상소견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13,992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64,095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69,025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56,788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55,751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34.56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비타민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D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결핍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67,806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86,285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117,550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159,424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187,228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25.39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전염성 질환에 접촉 및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35,292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36,041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35,110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34,658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92,445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24.07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대사장애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12,324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13,968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18,030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22,101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32,270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24.06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E22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뇌하수체의 기능항진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25,729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32,642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41,986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53,698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66,538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23.75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간질환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156,290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181,595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303,782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371,889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376,973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22.01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달리 분류되지</a:t>
                      </a:r>
                      <a:r>
                        <a:rPr lang="ko-KR" altLang="en-US" sz="8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않은 신경계통의     기타 퇴행성 질환</a:t>
                      </a:r>
                      <a:endParaRPr lang="ko-KR" altLang="en-US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102,781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141,166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180,184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227,032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247,099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21.93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담낭의 기타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57,292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62,669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95,056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126,874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130,296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20.54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27931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24357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212133" cy="1000954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2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1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7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0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기생충성 질환에 대한 </a:t>
                      </a:r>
                      <a:endParaRPr lang="en-US" altLang="ko-KR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특수선별검사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1,760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2,403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2,719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896,679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155.83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11,802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19,802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89,926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103,566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107,836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55.31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27931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24357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3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204255" y="2207278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206180" y="2521728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50696" t="58228" r="14177" b="8354"/>
          <a:stretch>
            <a:fillRect/>
          </a:stretch>
        </p:blipFill>
        <p:spPr bwMode="auto">
          <a:xfrm>
            <a:off x="465138" y="2851713"/>
            <a:ext cx="4008437" cy="214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  <a:endCxn id="1026" idx="0"/>
          </p:cNvCxnSpPr>
          <p:nvPr/>
        </p:nvCxnSpPr>
        <p:spPr>
          <a:xfrm flipH="1">
            <a:off x="2469357" y="2388408"/>
            <a:ext cx="5797156" cy="4633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0820" t="62289" r="14019" b="4800"/>
          <a:stretch>
            <a:fillRect/>
          </a:stretch>
        </p:blipFill>
        <p:spPr bwMode="auto">
          <a:xfrm>
            <a:off x="4660438" y="2866704"/>
            <a:ext cx="4004669" cy="210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  <a:stCxn id="16" idx="1"/>
            <a:endCxn id="1027" idx="0"/>
          </p:cNvCxnSpPr>
          <p:nvPr/>
        </p:nvCxnSpPr>
        <p:spPr>
          <a:xfrm flipH="1">
            <a:off x="6662773" y="2609358"/>
            <a:ext cx="1543407" cy="25734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212134" cy="3236528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2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1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7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기생충성 질환에 대한 </a:t>
                      </a:r>
                      <a:endParaRPr lang="en-US" altLang="ko-KR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특수선별검사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1,040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1,056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1,241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455,200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158.38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3,464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37,965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46,313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50,0229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94.02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혈청의 기타 면역학적 이상소견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17,851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19,596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17,473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17,396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28.56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단일 감염성 질환에 대한       예방접종의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3,238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4,678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7,751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9,251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10,057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28.33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전염성 질환에 접촉 및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13,777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13,615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13,068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12,541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42,510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28.17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비타민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D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결핍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15,127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18,412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25,078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33,814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40,448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24.59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간질환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88,176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104,118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177,563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217,308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217,868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22.61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대사장애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6,390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7,073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14,935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21.22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달리 분류되지 않은 사춘기의 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9,042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10,779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12,862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15,349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20,700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20.71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2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달리 분류되지 않은 신경계통의     기타 퇴행성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33,206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44,977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55,692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69,257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75,936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20.68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0562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</a:p>
        </p:txBody>
      </p:sp>
      <p:grpSp>
        <p:nvGrpSpPr>
          <p:cNvPr id="18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212134" cy="920368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22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9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1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17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4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혈청의 기타 면역학적 이상소견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17,851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19,596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17,473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17,396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28.56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비타민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D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결핍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15,127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18,412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25,078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33,814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40,448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24.59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0562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</a:p>
        </p:txBody>
      </p:sp>
      <p:grpSp>
        <p:nvGrpSpPr>
          <p:cNvPr id="4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sp>
        <p:nvSpPr>
          <p:cNvPr id="16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204255" y="217255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206180" y="244070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51171" t="59747" r="14747" b="6667"/>
          <a:stretch>
            <a:fillRect/>
          </a:stretch>
        </p:blipFill>
        <p:spPr bwMode="auto">
          <a:xfrm>
            <a:off x="470401" y="2831838"/>
            <a:ext cx="3956874" cy="219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50820" t="54468" r="14589" b="12979"/>
          <a:stretch>
            <a:fillRect/>
          </a:stretch>
        </p:blipFill>
        <p:spPr bwMode="auto">
          <a:xfrm>
            <a:off x="4672012" y="2878139"/>
            <a:ext cx="4039987" cy="213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  <a:stCxn id="16" idx="1"/>
            <a:endCxn id="2050" idx="0"/>
          </p:cNvCxnSpPr>
          <p:nvPr/>
        </p:nvCxnSpPr>
        <p:spPr>
          <a:xfrm flipH="1">
            <a:off x="2448838" y="2260183"/>
            <a:ext cx="5755417" cy="57165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759615" y="2615963"/>
            <a:ext cx="1659925" cy="26217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332787" cy="3160837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3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4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기생충성 질환에 대한 </a:t>
                      </a:r>
                      <a:endParaRPr lang="en-US" altLang="ko-KR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특수선별검사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953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1,363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1,663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441,479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153.46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10,638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16,338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51,961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57,253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57,807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42.32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혈청의 기타 면역학적 이상소견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46,244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49,429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39,315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38,355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37.84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대사장애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5,934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6,895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9,426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11,500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17,335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26.80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비타민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D</a:t>
                      </a:r>
                      <a:r>
                        <a:rPr lang="en-US" altLang="ko-KR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결핍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52,679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67,873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92,472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125,610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146,780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25.62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기타 단일 감염성 질환에 대한        예방접종의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4,165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8,997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10,254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25.07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E22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뇌하수체의 기능항진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23,468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29,958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38,564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49,076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60,447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23.65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달리 분류되지 않은 신경계통의      기타 퇴행성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69,575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96,189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124,492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157,775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171,163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22.51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담낭의 기타 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29,073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32,084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49,394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66,470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68,237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21.33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기타 </a:t>
                      </a:r>
                      <a:r>
                        <a:rPr kumimoji="0" lang="ko-KR" altLang="en-US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염증성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 간질환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68,114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77,477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126,219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154,581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159,105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21.21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0562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</a:p>
        </p:txBody>
      </p:sp>
      <p:grpSp>
        <p:nvGrpSpPr>
          <p:cNvPr id="4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332787" cy="8987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3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4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R76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혈청의 기타 면역학적 이상소견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46,244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49,429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39,315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38,355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37.84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E55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비타민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D</a:t>
                      </a:r>
                      <a:r>
                        <a:rPr lang="en-US" altLang="ko-KR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결핍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52,679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67,873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92,472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125,610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146,780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25.62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05628" y="1401952"/>
            <a:ext cx="73882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연령대</a:t>
            </a:r>
          </a:p>
        </p:txBody>
      </p:sp>
      <p:grpSp>
        <p:nvGrpSpPr>
          <p:cNvPr id="4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16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308430" y="217255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310355" y="2429128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</p:cNvCxnSpPr>
          <p:nvPr/>
        </p:nvCxnSpPr>
        <p:spPr>
          <a:xfrm flipH="1">
            <a:off x="2448839" y="2280213"/>
            <a:ext cx="5803910" cy="5516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6723394" y="2604388"/>
            <a:ext cx="1800321" cy="2737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50886" t="62110" r="14557" b="4979"/>
          <a:stretch>
            <a:fillRect/>
          </a:stretch>
        </p:blipFill>
        <p:spPr bwMode="auto">
          <a:xfrm>
            <a:off x="414368" y="2878138"/>
            <a:ext cx="3914564" cy="209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 l="50820" t="54468" r="13711" b="13070"/>
          <a:stretch>
            <a:fillRect/>
          </a:stretch>
        </p:blipFill>
        <p:spPr bwMode="auto">
          <a:xfrm>
            <a:off x="4648863" y="2883479"/>
            <a:ext cx="4062996" cy="209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332787" cy="3220835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3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4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Z11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감염성 및 기생충성 질환에 대한 </a:t>
                      </a:r>
                      <a:endParaRPr lang="en-US" altLang="ko-KR" sz="8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특수선별검사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267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81,801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152.43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확인된 계절성 </a:t>
                      </a:r>
                      <a:r>
                        <a:rPr lang="ko-KR" altLang="en-US" sz="8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인풀루엔자</a:t>
                      </a:r>
                      <a:r>
                        <a:rPr lang="ko-KR" altLang="en-US" sz="800" dirty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바이러스에 의한 인플루엔자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4,975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10,262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37,821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55,512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35,976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49.46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전염성 질환에 접촉 및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2,139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2,241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8,515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36.27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B34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상세불명 부위의 바이러스 감염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1,518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3,780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33.54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운동과다장애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3,349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4,456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6,133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8,485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11,157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30.09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Z03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의심되는 질병 및 병태를 위한 의학적 관찰 및 평가</a:t>
                      </a: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배제된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6,004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6,260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7,020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19,686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29.69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지속성 기분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[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정동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] 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2,073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2,365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2,859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4,414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6,088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26.93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J98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기타 호흡장애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2,180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2,685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22.68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간질환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9,433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10,974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17,746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22,554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22,464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21.69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N62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스퀘어 Bold" pitchFamily="50" charset="-127"/>
                          <a:ea typeface="나눔스퀘어 Bold" pitchFamily="50" charset="-127"/>
                          <a:cs typeface="Arial"/>
                          <a:sym typeface="Arial"/>
                        </a:rPr>
                        <a:t>유방의 비대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3,781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4,056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5,609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7,440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8,998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21.68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4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16" name="그룹 46"/>
          <p:cNvGrpSpPr/>
          <p:nvPr/>
        </p:nvGrpSpPr>
        <p:grpSpPr>
          <a:xfrm>
            <a:off x="2586038" y="1404782"/>
            <a:ext cx="1305242" cy="286787"/>
            <a:chOff x="1158558" y="1613132"/>
            <a:chExt cx="1305242" cy="286787"/>
          </a:xfrm>
        </p:grpSpPr>
        <p:sp>
          <p:nvSpPr>
            <p:cNvPr id="17" name="직사각형 16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20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환자수가 급증한 질병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465139" y="1743151"/>
          <a:ext cx="8332787" cy="8987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733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2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91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94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7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 명칭</a:t>
                      </a: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(2016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(2017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(2018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(2019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(2020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년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평균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증가율 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(%)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운동과다장애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3,349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4,456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6,133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8,485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11,157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30.09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  <a:endParaRPr lang="ko-KR" altLang="en-US" sz="900" dirty="0">
                        <a:solidFill>
                          <a:srgbClr val="777777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염증성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간질환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9,433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10,974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17,746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22,554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22,464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21.69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그룹 35"/>
          <p:cNvGrpSpPr/>
          <p:nvPr/>
        </p:nvGrpSpPr>
        <p:grpSpPr>
          <a:xfrm>
            <a:off x="-2885440" y="487680"/>
            <a:ext cx="1188720" cy="230832"/>
            <a:chOff x="6187440" y="1991360"/>
            <a:chExt cx="1188720" cy="230832"/>
          </a:xfrm>
        </p:grpSpPr>
        <p:sp>
          <p:nvSpPr>
            <p:cNvPr id="37" name="TextBox 36"/>
            <p:cNvSpPr txBox="1"/>
            <p:nvPr/>
          </p:nvSpPr>
          <p:spPr>
            <a:xfrm>
              <a:off x="6187440" y="1991360"/>
              <a:ext cx="11887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나눔스퀘어 Bold" pitchFamily="50" charset="-127"/>
                  <a:ea typeface="나눔스퀘어 Bold" pitchFamily="50" charset="-127"/>
                </a:rPr>
                <a:t>(    1)</a:t>
              </a:r>
              <a:endParaRPr lang="ko-KR" altLang="en-US" sz="900" dirty="0"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8" name="이등변 삼각형 37"/>
            <p:cNvSpPr/>
            <p:nvPr/>
          </p:nvSpPr>
          <p:spPr>
            <a:xfrm flipV="1">
              <a:off x="6319520" y="2092960"/>
              <a:ext cx="91440" cy="6096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40195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4" name="그룹 46"/>
          <p:cNvGrpSpPr/>
          <p:nvPr/>
        </p:nvGrpSpPr>
        <p:grpSpPr>
          <a:xfrm>
            <a:off x="1161388" y="1404782"/>
            <a:ext cx="1213802" cy="286787"/>
            <a:chOff x="1158558" y="1613132"/>
            <a:chExt cx="1213802" cy="286787"/>
          </a:xfrm>
        </p:grpSpPr>
        <p:sp>
          <p:nvSpPr>
            <p:cNvPr id="19" name="직사각형 1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5" name="그룹 46"/>
          <p:cNvGrpSpPr/>
          <p:nvPr/>
        </p:nvGrpSpPr>
        <p:grpSpPr>
          <a:xfrm>
            <a:off x="2586038" y="1404782"/>
            <a:ext cx="1305242" cy="286787"/>
            <a:chOff x="1158558" y="1613132"/>
            <a:chExt cx="1305242" cy="286787"/>
          </a:xfrm>
        </p:grpSpPr>
        <p:sp>
          <p:nvSpPr>
            <p:cNvPr id="17" name="직사각형 16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20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1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308430" y="217255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8321930" y="2429128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5981" t="59240" r="29557" b="7679"/>
          <a:stretch>
            <a:fillRect/>
          </a:stretch>
        </p:blipFill>
        <p:spPr bwMode="auto">
          <a:xfrm>
            <a:off x="458827" y="2863287"/>
            <a:ext cx="4003173" cy="216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 l="36139" t="51487" r="29399" b="15770"/>
          <a:stretch>
            <a:fillRect/>
          </a:stretch>
        </p:blipFill>
        <p:spPr bwMode="auto">
          <a:xfrm>
            <a:off x="4780340" y="2878138"/>
            <a:ext cx="3923930" cy="209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</p:cNvCxnSpPr>
          <p:nvPr/>
        </p:nvCxnSpPr>
        <p:spPr>
          <a:xfrm flipH="1">
            <a:off x="2448839" y="2280213"/>
            <a:ext cx="5803910" cy="55162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0E5297-A657-4CFF-ABDB-EEA1F10F70DD}"/>
              </a:ext>
            </a:extLst>
          </p:cNvPr>
          <p:cNvCxnSpPr>
            <a:cxnSpLocks/>
          </p:cNvCxnSpPr>
          <p:nvPr/>
        </p:nvCxnSpPr>
        <p:spPr>
          <a:xfrm flipH="1">
            <a:off x="6723394" y="2604388"/>
            <a:ext cx="1800321" cy="2737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>
            <a:spLocks noGrp="1"/>
          </p:cNvSpPr>
          <p:nvPr>
            <p:ph type="ctrTitle"/>
          </p:nvPr>
        </p:nvSpPr>
        <p:spPr>
          <a:xfrm>
            <a:off x="3525520" y="2103119"/>
            <a:ext cx="4503975" cy="541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프로젝트 목표 </a:t>
            </a:r>
            <a:endParaRPr sz="4000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 추출 로직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8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본인 부담금이 높은 질병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BE1312F-7D81-45D3-BD31-C6183CDFD5DD}"/>
              </a:ext>
            </a:extLst>
          </p:cNvPr>
          <p:cNvSpPr txBox="1"/>
          <p:nvPr/>
        </p:nvSpPr>
        <p:spPr>
          <a:xfrm>
            <a:off x="465139" y="1579908"/>
            <a:ext cx="8212137" cy="154657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고객이 환자가 부담해야 할 금액이 높은 질병을 궁금해할 것으로 생각하고 질문 작성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 본인부담금을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요양급여비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–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보험자부담금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)/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환자수로 계산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 2020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년 기준 환자 수가 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30,000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명 </a:t>
            </a:r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이상인 질병을 추출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  <a:p>
            <a:endParaRPr lang="en-US" altLang="ko-KR" sz="1600" dirty="0">
              <a:latin typeface="나눔스퀘어 Bold" pitchFamily="50" charset="-127"/>
              <a:ea typeface="나눔스퀘어 Bold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고객들이 본인 성별과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1600" dirty="0">
                <a:latin typeface="나눔스퀘어 Bold" pitchFamily="50" charset="-127"/>
                <a:ea typeface="나눔스퀘어 Bold" pitchFamily="50" charset="-127"/>
              </a:rPr>
              <a:t>연령대에 맞게 질병에 대한 본인 부담금을 확인할 수 있도록 정보 제시</a:t>
            </a:r>
            <a:r>
              <a:rPr lang="en-US" altLang="ko-KR" sz="1600" dirty="0">
                <a:latin typeface="나눔스퀘어 Bold" pitchFamily="50" charset="-127"/>
                <a:ea typeface="나눔스퀘어 Bold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7232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noFill/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  <a:noFill/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8" y="2078989"/>
          <a:ext cx="4932725" cy="27076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편마비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3,195,322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60,551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뇌내출혈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1,700,628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56,539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되태골의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골절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1,328,299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90,249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거미막하출혈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1,068,278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35,130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비류마티스성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대동맥판장애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977,635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33,202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만성 신장병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966,310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259,116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알츠하이머병에서의 치매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(G30.-+)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949,607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522,502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A41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패혈증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845,839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845,839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Z94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이식된 기관 및 조직의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787,089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787,089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충수염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742,370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742,370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54893" y="234527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 l="3815" t="35852" r="66417" b="34222"/>
          <a:stretch>
            <a:fillRect/>
          </a:stretch>
        </p:blipFill>
        <p:spPr bwMode="auto">
          <a:xfrm>
            <a:off x="5689600" y="1595120"/>
            <a:ext cx="3108324" cy="175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/>
          <a:srcRect l="3583" t="47167" r="65500" b="23204"/>
          <a:stretch>
            <a:fillRect/>
          </a:stretch>
        </p:blipFill>
        <p:spPr bwMode="auto">
          <a:xfrm>
            <a:off x="5570410" y="3254375"/>
            <a:ext cx="3227515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/>
          <p:cNvCxnSpPr>
            <a:stCxn id="28674" idx="1"/>
          </p:cNvCxnSpPr>
          <p:nvPr/>
        </p:nvCxnSpPr>
        <p:spPr>
          <a:xfrm flipH="1" flipV="1">
            <a:off x="5286086" y="2440285"/>
            <a:ext cx="403514" cy="336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8675" idx="1"/>
            <a:endCxn id="17" idx="2"/>
          </p:cNvCxnSpPr>
          <p:nvPr/>
        </p:nvCxnSpPr>
        <p:spPr>
          <a:xfrm flipH="1" flipV="1">
            <a:off x="5068253" y="2520533"/>
            <a:ext cx="502157" cy="16037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 l="3815" t="35556" r="66500" b="34666"/>
          <a:stretch>
            <a:fillRect/>
          </a:stretch>
        </p:blipFill>
        <p:spPr bwMode="auto">
          <a:xfrm>
            <a:off x="5616575" y="1571308"/>
            <a:ext cx="3211830" cy="181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  <a:noFill/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8" y="2078989"/>
          <a:ext cx="4932725" cy="27076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편마비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2,851,534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30,787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하반신마비 및 사지마비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2,338,110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12,639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뇌내출혈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1,566,224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31,474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J69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고체 및 액체에 의한 폐렴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1,509,035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11,049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C25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췌장의 악성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신생물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1,137,701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11,102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대퇴골의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1,135,890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27,267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비류마티스성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대동맥판장애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1,016,883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15,415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거미막하출혈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972,325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12,701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B24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상세불명의 </a:t>
                      </a:r>
                      <a:r>
                        <a:rPr lang="ko-KR" altLang="en-US" sz="9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사람면역결핍바이러스병</a:t>
                      </a:r>
                      <a:endParaRPr lang="ko-KR" altLang="en-US" sz="9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961,898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10,217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A41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패혈증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904,210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20,284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54893" y="258911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endCxn id="17" idx="3"/>
          </p:cNvCxnSpPr>
          <p:nvPr/>
        </p:nvCxnSpPr>
        <p:spPr>
          <a:xfrm flipH="1">
            <a:off x="5281613" y="2473969"/>
            <a:ext cx="407987" cy="2027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2"/>
          </p:cNvCxnSpPr>
          <p:nvPr/>
        </p:nvCxnSpPr>
        <p:spPr>
          <a:xfrm flipH="1" flipV="1">
            <a:off x="5068253" y="2764373"/>
            <a:ext cx="502157" cy="16037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/>
          <a:srcRect l="4000" t="46574" r="65500" b="23500"/>
          <a:stretch>
            <a:fillRect/>
          </a:stretch>
        </p:blipFill>
        <p:spPr bwMode="auto">
          <a:xfrm>
            <a:off x="5638799" y="3342640"/>
            <a:ext cx="3159126" cy="174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grpSp>
        <p:nvGrpSpPr>
          <p:cNvPr id="4" name="그룹 46"/>
          <p:cNvGrpSpPr/>
          <p:nvPr/>
        </p:nvGrpSpPr>
        <p:grpSpPr>
          <a:xfrm>
            <a:off x="2586038" y="1613132"/>
            <a:ext cx="1305242" cy="286787"/>
            <a:chOff x="1158558" y="1613132"/>
            <a:chExt cx="1305242" cy="286787"/>
          </a:xfrm>
          <a:noFill/>
        </p:grpSpPr>
        <p:sp>
          <p:nvSpPr>
            <p:cNvPr id="49" name="직사각형 48"/>
            <p:cNvSpPr/>
            <p:nvPr/>
          </p:nvSpPr>
          <p:spPr>
            <a:xfrm>
              <a:off x="180879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8" y="2078989"/>
          <a:ext cx="4932725" cy="27076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편마비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3,550,926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29,764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뇌내출혈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1,869,399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25,065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대퇴골의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1,411,600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62,982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거미막하출혈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1,122,614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22,429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만성 신장병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1,098,707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98,353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C25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췌장의 악성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신생물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1,090,396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10,349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알츠하이머병에서의 치매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(G30.-+)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1,029,436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376,025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980,188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57,807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비류마티스성</a:t>
                      </a:r>
                      <a:r>
                        <a:rPr lang="ko-KR" altLang="en-US" sz="900" dirty="0">
                          <a:latin typeface="나눔스퀘어 Bold" pitchFamily="50" charset="-127"/>
                          <a:ea typeface="나눔스퀘어 Bold" pitchFamily="50" charset="-127"/>
                        </a:rPr>
                        <a:t> 대동맥판장애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943,621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17,787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파킨슨병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845,276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65,069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54893" y="258911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endCxn id="17" idx="3"/>
          </p:cNvCxnSpPr>
          <p:nvPr/>
        </p:nvCxnSpPr>
        <p:spPr>
          <a:xfrm flipH="1">
            <a:off x="5281613" y="2473969"/>
            <a:ext cx="407987" cy="2027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9701" idx="1"/>
            <a:endCxn id="17" idx="2"/>
          </p:cNvCxnSpPr>
          <p:nvPr/>
        </p:nvCxnSpPr>
        <p:spPr>
          <a:xfrm flipH="1" flipV="1">
            <a:off x="5068253" y="2764373"/>
            <a:ext cx="548322" cy="14765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 l="3815" t="41333" r="66417" b="29037"/>
          <a:stretch>
            <a:fillRect/>
          </a:stretch>
        </p:blipFill>
        <p:spPr bwMode="auto">
          <a:xfrm>
            <a:off x="5616575" y="1571308"/>
            <a:ext cx="3181911" cy="178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/>
          <a:srcRect l="4000" t="41093" r="65500" b="28981"/>
          <a:stretch>
            <a:fillRect/>
          </a:stretch>
        </p:blipFill>
        <p:spPr bwMode="auto">
          <a:xfrm>
            <a:off x="5616575" y="3362960"/>
            <a:ext cx="3181350" cy="175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 l="10167" t="45833" r="59666" b="24537"/>
          <a:stretch>
            <a:fillRect/>
          </a:stretch>
        </p:blipFill>
        <p:spPr bwMode="auto">
          <a:xfrm>
            <a:off x="5616575" y="3322320"/>
            <a:ext cx="3181350" cy="17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/>
          <a:srcRect l="10167" t="34667" r="58750" b="35704"/>
          <a:stretch>
            <a:fillRect/>
          </a:stretch>
        </p:blipFill>
        <p:spPr bwMode="auto">
          <a:xfrm>
            <a:off x="5616575" y="1601788"/>
            <a:ext cx="3208792" cy="1720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8" y="2078989"/>
          <a:ext cx="4932725" cy="27076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뇌하수체의 기능저하 및 기타 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946,190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3,639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J93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기흉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685,778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4,345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충수염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519,979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8,140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L80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백반증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308,078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3,544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발목을 포함한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아래다리의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239,249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12,602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어깨 및 위팔의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237,075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7,964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G40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뇌전증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236,282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10,740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E34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기타 내분비장애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201,129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9,246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전반발달장애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181,384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6,037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E30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달리 분류되지 않은 사춘기의 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163,817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12,738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54893" y="235543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endCxn id="17" idx="3"/>
          </p:cNvCxnSpPr>
          <p:nvPr/>
        </p:nvCxnSpPr>
        <p:spPr>
          <a:xfrm flipH="1" flipV="1">
            <a:off x="5281613" y="2443063"/>
            <a:ext cx="334962" cy="150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endCxn id="17" idx="2"/>
          </p:cNvCxnSpPr>
          <p:nvPr/>
        </p:nvCxnSpPr>
        <p:spPr>
          <a:xfrm flipH="1" flipV="1">
            <a:off x="5068253" y="2530693"/>
            <a:ext cx="548322" cy="14765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6"/>
          <p:cNvGrpSpPr/>
          <p:nvPr/>
        </p:nvGrpSpPr>
        <p:grpSpPr>
          <a:xfrm>
            <a:off x="2586038" y="1613132"/>
            <a:ext cx="1314450" cy="286787"/>
            <a:chOff x="1158558" y="1613132"/>
            <a:chExt cx="1314450" cy="286787"/>
          </a:xfrm>
        </p:grpSpPr>
        <p:sp>
          <p:nvSpPr>
            <p:cNvPr id="22" name="직사각형 21"/>
            <p:cNvSpPr/>
            <p:nvPr/>
          </p:nvSpPr>
          <p:spPr>
            <a:xfrm>
              <a:off x="1808798" y="1613132"/>
              <a:ext cx="664210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10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남성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8" y="2078989"/>
          <a:ext cx="4932725" cy="2707642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만성 신장병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864,232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5,399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충수염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796,223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8,561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췌장염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578,535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3,853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담석증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556,275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9,561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K50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크론병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[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국소형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장염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]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507,712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4,565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조현병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461,576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11,409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S42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어깨 및 위팔의 골절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449,860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5,589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발목을 포함한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아래다리의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443,599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9,701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신장 및 요관의 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377,295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32,479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F10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알콜사용에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의한 정신 및 행동장애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369,742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6,374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54893" y="234527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33794" idx="1"/>
            <a:endCxn id="17" idx="3"/>
          </p:cNvCxnSpPr>
          <p:nvPr/>
        </p:nvCxnSpPr>
        <p:spPr>
          <a:xfrm flipH="1" flipV="1">
            <a:off x="5281613" y="2432903"/>
            <a:ext cx="334962" cy="214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33795" idx="1"/>
            <a:endCxn id="17" idx="2"/>
          </p:cNvCxnSpPr>
          <p:nvPr/>
        </p:nvCxnSpPr>
        <p:spPr>
          <a:xfrm flipH="1" flipV="1">
            <a:off x="5068253" y="2520533"/>
            <a:ext cx="548322" cy="166848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6"/>
          <p:cNvGrpSpPr/>
          <p:nvPr/>
        </p:nvGrpSpPr>
        <p:grpSpPr>
          <a:xfrm>
            <a:off x="2586038" y="1613132"/>
            <a:ext cx="1314450" cy="286787"/>
            <a:chOff x="1158558" y="1613132"/>
            <a:chExt cx="1314450" cy="286787"/>
          </a:xfrm>
        </p:grpSpPr>
        <p:sp>
          <p:nvSpPr>
            <p:cNvPr id="22" name="직사각형 21"/>
            <p:cNvSpPr/>
            <p:nvPr/>
          </p:nvSpPr>
          <p:spPr>
            <a:xfrm>
              <a:off x="1808798" y="1613132"/>
              <a:ext cx="664210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30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 l="9917" t="30370" r="58833" b="39852"/>
          <a:stretch>
            <a:fillRect/>
          </a:stretch>
        </p:blipFill>
        <p:spPr bwMode="auto">
          <a:xfrm>
            <a:off x="5616575" y="1601788"/>
            <a:ext cx="3181350" cy="170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 l="10333" t="64796" r="59584" b="5722"/>
          <a:stretch>
            <a:fillRect/>
          </a:stretch>
        </p:blipFill>
        <p:spPr bwMode="auto">
          <a:xfrm>
            <a:off x="5616575" y="3312160"/>
            <a:ext cx="3181350" cy="175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9" y="2082799"/>
          <a:ext cx="4909502" cy="270692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Z31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출산관리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856,888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42,870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C50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유방의 악성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신생물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828,226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11,488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급성 충수염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715,785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7,700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담석증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601,506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12,465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조현병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420,990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11,492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S82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발목을 포함한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아래다리의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413,034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6,586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신장 및 요관의 결석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333,254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9,686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N97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여성 불임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332,285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112,031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O44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전치태반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317,460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3,522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O00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자궁외임신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305,507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7,572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34573" y="234527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endCxn id="17" idx="3"/>
          </p:cNvCxnSpPr>
          <p:nvPr/>
        </p:nvCxnSpPr>
        <p:spPr>
          <a:xfrm flipH="1" flipV="1">
            <a:off x="5261293" y="2432903"/>
            <a:ext cx="334962" cy="1644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43011" idx="1"/>
            <a:endCxn id="17" idx="2"/>
          </p:cNvCxnSpPr>
          <p:nvPr/>
        </p:nvCxnSpPr>
        <p:spPr>
          <a:xfrm flipH="1" flipV="1">
            <a:off x="5047933" y="2520533"/>
            <a:ext cx="702627" cy="165724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6"/>
          <p:cNvGrpSpPr/>
          <p:nvPr/>
        </p:nvGrpSpPr>
        <p:grpSpPr>
          <a:xfrm>
            <a:off x="2586038" y="1613132"/>
            <a:ext cx="1314450" cy="286787"/>
            <a:chOff x="1158558" y="1613132"/>
            <a:chExt cx="1314450" cy="286787"/>
          </a:xfrm>
        </p:grpSpPr>
        <p:sp>
          <p:nvSpPr>
            <p:cNvPr id="22" name="직사각형 21"/>
            <p:cNvSpPr/>
            <p:nvPr/>
          </p:nvSpPr>
          <p:spPr>
            <a:xfrm>
              <a:off x="1808798" y="1613132"/>
              <a:ext cx="664210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30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 l="10167" t="23356" r="58666" b="46815"/>
          <a:stretch>
            <a:fillRect/>
          </a:stretch>
        </p:blipFill>
        <p:spPr bwMode="auto">
          <a:xfrm>
            <a:off x="5616575" y="1601788"/>
            <a:ext cx="3181350" cy="171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 l="10167" t="57537" r="59083" b="12500"/>
          <a:stretch>
            <a:fillRect/>
          </a:stretch>
        </p:blipFill>
        <p:spPr bwMode="auto">
          <a:xfrm>
            <a:off x="5750560" y="3342640"/>
            <a:ext cx="3047364" cy="167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0750" t="18370" r="39167" b="52297"/>
          <a:stretch>
            <a:fillRect/>
          </a:stretch>
        </p:blipFill>
        <p:spPr bwMode="auto">
          <a:xfrm>
            <a:off x="5616575" y="1601788"/>
            <a:ext cx="3181350" cy="174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30750" t="52500" r="38583" b="17574"/>
          <a:stretch>
            <a:fillRect/>
          </a:stretch>
        </p:blipFill>
        <p:spPr bwMode="auto">
          <a:xfrm>
            <a:off x="5616575" y="3312160"/>
            <a:ext cx="3181350" cy="1746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결과물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57216" y="1066807"/>
            <a:ext cx="3754566" cy="346363"/>
            <a:chOff x="865910" y="1253836"/>
            <a:chExt cx="3754566" cy="346363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8" y="1253836"/>
              <a:ext cx="3662758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최근 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1</a:t>
              </a:r>
              <a:r>
                <a:rPr lang="ko-KR" altLang="en-US" sz="160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년간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본인 부담금이 높은 질병 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65138" y="1613132"/>
            <a:ext cx="655002" cy="2867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전체</a:t>
            </a:r>
          </a:p>
        </p:txBody>
      </p:sp>
      <p:grpSp>
        <p:nvGrpSpPr>
          <p:cNvPr id="3" name="그룹 46"/>
          <p:cNvGrpSpPr/>
          <p:nvPr/>
        </p:nvGrpSpPr>
        <p:grpSpPr>
          <a:xfrm>
            <a:off x="1138238" y="1613132"/>
            <a:ext cx="1213802" cy="286787"/>
            <a:chOff x="1158558" y="1613132"/>
            <a:chExt cx="1213802" cy="286787"/>
          </a:xfrm>
          <a:solidFill>
            <a:schemeClr val="bg1">
              <a:lumMod val="75000"/>
            </a:schemeClr>
          </a:solidFill>
        </p:grpSpPr>
        <p:sp>
          <p:nvSpPr>
            <p:cNvPr id="39" name="직사각형 38"/>
            <p:cNvSpPr/>
            <p:nvPr/>
          </p:nvSpPr>
          <p:spPr>
            <a:xfrm>
              <a:off x="11585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성별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717358" y="1613132"/>
              <a:ext cx="655002" cy="2867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여성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32460" y="3548380"/>
            <a:ext cx="1188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800" dirty="0">
              <a:latin typeface="나눔스퀘어 Bold" pitchFamily="50" charset="-127"/>
              <a:ea typeface="나눔스퀘어 Bold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465139" y="2082799"/>
          <a:ext cx="4909502" cy="2706920"/>
        </p:xfrm>
        <a:graphic>
          <a:graphicData uri="http://schemas.openxmlformats.org/drawingml/2006/table">
            <a:tbl>
              <a:tblPr firstRow="1" bandRow="1">
                <a:tableStyleId>{F1B0D9F3-6D1C-47EB-8CA0-6CB6EC268440}</a:tableStyleId>
              </a:tblPr>
              <a:tblGrid>
                <a:gridCol w="665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6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질병코드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질병</a:t>
                      </a:r>
                      <a:r>
                        <a:rPr lang="ko-KR" altLang="en-US" sz="1000" baseline="0" dirty="0">
                          <a:latin typeface="나눔스퀘어 Bold" pitchFamily="50" charset="-127"/>
                          <a:ea typeface="나눔스퀘어 Bold" pitchFamily="50" charset="-127"/>
                        </a:rPr>
                        <a:t> 명칭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본인부담금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환자수</a:t>
                      </a:r>
                    </a:p>
                  </a:txBody>
                  <a:tcPr>
                    <a:solidFill>
                      <a:srgbClr val="CEFB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rgbClr val="CEF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편마비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4,106,772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12,360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뇌내출혈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2,214,046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5,823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S72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대퇴골의 골절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1,620,026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34,344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I35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비류마티스성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대동맥판장애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1,428,229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6,249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9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G20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파킨슨병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1,277,853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25,844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F00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알츠하이머병에서의 치매</a:t>
                      </a: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(G30.-+)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1,197,619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269,905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J69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고체 및 </a:t>
                      </a:r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액체이</a:t>
                      </a: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 의한 폐렴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1,131,725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5,203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I63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 err="1">
                          <a:latin typeface="나눔스퀘어 Bold" pitchFamily="50" charset="-127"/>
                          <a:ea typeface="나눔스퀘어 Bold" pitchFamily="50" charset="-127"/>
                        </a:rPr>
                        <a:t>뇌경색증</a:t>
                      </a:r>
                      <a:endParaRPr lang="en-US" altLang="ko-KR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1,036,975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77,808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N18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만성 신장병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935,765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25,441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K81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담낭염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나눔스퀘어 Bold" pitchFamily="50" charset="-127"/>
                          <a:ea typeface="나눔스퀘어 Bold" pitchFamily="50" charset="-127"/>
                        </a:rPr>
                        <a:t>912,212</a:t>
                      </a:r>
                      <a:endParaRPr lang="ko-KR" altLang="en-US" sz="10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4,236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rgbClr val="777777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자세히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모서리가 둥근 직사각형 63">
            <a:extLst>
              <a:ext uri="{FF2B5EF4-FFF2-40B4-BE49-F238E27FC236}">
                <a16:creationId xmlns:a16="http://schemas.microsoft.com/office/drawing/2014/main" id="{E3C30403-9994-4494-BC8C-6DC7E2DF96E2}"/>
              </a:ext>
            </a:extLst>
          </p:cNvPr>
          <p:cNvSpPr/>
          <p:nvPr/>
        </p:nvSpPr>
        <p:spPr>
          <a:xfrm>
            <a:off x="4834573" y="2832953"/>
            <a:ext cx="426720" cy="175260"/>
          </a:xfrm>
          <a:prstGeom prst="round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>
            <a:stCxn id="3074" idx="1"/>
            <a:endCxn id="17" idx="3"/>
          </p:cNvCxnSpPr>
          <p:nvPr/>
        </p:nvCxnSpPr>
        <p:spPr>
          <a:xfrm flipH="1">
            <a:off x="5261293" y="2474236"/>
            <a:ext cx="355282" cy="44634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3075" idx="1"/>
            <a:endCxn id="17" idx="2"/>
          </p:cNvCxnSpPr>
          <p:nvPr/>
        </p:nvCxnSpPr>
        <p:spPr>
          <a:xfrm flipH="1" flipV="1">
            <a:off x="5047933" y="3008213"/>
            <a:ext cx="568642" cy="11770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46"/>
          <p:cNvGrpSpPr/>
          <p:nvPr/>
        </p:nvGrpSpPr>
        <p:grpSpPr>
          <a:xfrm>
            <a:off x="2586038" y="1613132"/>
            <a:ext cx="1742122" cy="286787"/>
            <a:chOff x="1158558" y="1613132"/>
            <a:chExt cx="1478251" cy="286787"/>
          </a:xfrm>
        </p:grpSpPr>
        <p:sp>
          <p:nvSpPr>
            <p:cNvPr id="22" name="직사각형 21"/>
            <p:cNvSpPr/>
            <p:nvPr/>
          </p:nvSpPr>
          <p:spPr>
            <a:xfrm>
              <a:off x="1808798" y="1613132"/>
              <a:ext cx="828011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80</a:t>
              </a:r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대 이상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58558" y="1613132"/>
              <a:ext cx="751522" cy="2867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연령대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결론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816" y="1518069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비급여 데이터를 활용해 보려고 했지만 데이터 수집에 한계가 있었다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  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816" y="2159364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만성질환자를 고려해 본인 부담금을 계산할 때 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요양급여비용총액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보험자부담금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)/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환자수로 계산을 하였다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2672" y="2786741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고객들이 실제 화면에서 어떻게 접근하는지 시각화 하였다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457216" y="1066807"/>
            <a:ext cx="1558153" cy="346363"/>
            <a:chOff x="865910" y="1253836"/>
            <a:chExt cx="1558153" cy="346363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9" y="1253836"/>
              <a:ext cx="1466344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피드백 반영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2672" y="3403043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질병간의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상관계수를 구하는 질문을 삭제 하였다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138" y="3921293"/>
            <a:ext cx="8212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1487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23294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결론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09816" y="1518069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1. 1,756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개의 개별 질병코드 데이터를 통합하고 분석하여 유의미한 인사이트를 </a:t>
            </a:r>
            <a:r>
              <a:rPr lang="ko-KR" altLang="en-US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찾아내었다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5760" y="2114566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고객들이 보험상품을 구매할 때 자신한테 필요한 정보를 활용할 수 있게 된다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759" y="2748902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3. </a:t>
            </a:r>
            <a:r>
              <a:rPr lang="ko-KR" altLang="en-US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해빗팩토리에서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보험을 판매할 때 더 설득력 있는 자료가 된다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 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grpSp>
        <p:nvGrpSpPr>
          <p:cNvPr id="2" name="그룹 17"/>
          <p:cNvGrpSpPr/>
          <p:nvPr/>
        </p:nvGrpSpPr>
        <p:grpSpPr>
          <a:xfrm>
            <a:off x="457216" y="1066807"/>
            <a:ext cx="1558153" cy="346363"/>
            <a:chOff x="865910" y="1253836"/>
            <a:chExt cx="1558153" cy="346363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957719" y="1253836"/>
              <a:ext cx="1466344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기여한점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2672" y="3383238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복잡한 데이터들을 고객들이 한눈에 보기 쉽게 시각화 하였다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5930" y="3921621"/>
            <a:ext cx="8212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  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A5D23940-59C0-47DC-9ED4-3FE31A41D3F6}"/>
              </a:ext>
            </a:extLst>
          </p:cNvPr>
          <p:cNvGrpSpPr/>
          <p:nvPr/>
        </p:nvGrpSpPr>
        <p:grpSpPr>
          <a:xfrm>
            <a:off x="457216" y="4052426"/>
            <a:ext cx="1573455" cy="346363"/>
            <a:chOff x="865910" y="1235415"/>
            <a:chExt cx="1573455" cy="346363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A7736FE0-20DC-4D49-B198-20F6AF56E9DA}"/>
                </a:ext>
              </a:extLst>
            </p:cNvPr>
            <p:cNvSpPr txBox="1">
              <a:spLocks/>
            </p:cNvSpPr>
            <p:nvPr/>
          </p:nvSpPr>
          <p:spPr>
            <a:xfrm>
              <a:off x="973021" y="1235415"/>
              <a:ext cx="1466344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uLnTx/>
                  <a:uFillTx/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추후 과제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6BC1CCC-15EC-444D-A127-421F63C95473}"/>
                </a:ext>
              </a:extLst>
            </p:cNvPr>
            <p:cNvSpPr/>
            <p:nvPr/>
          </p:nvSpPr>
          <p:spPr>
            <a:xfrm>
              <a:off x="865910" y="1302322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080F4-5287-4F6A-A917-9AB8458F3C77}"/>
              </a:ext>
            </a:extLst>
          </p:cNvPr>
          <p:cNvSpPr/>
          <p:nvPr/>
        </p:nvSpPr>
        <p:spPr>
          <a:xfrm>
            <a:off x="602672" y="4502889"/>
            <a:ext cx="7938655" cy="4623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비급여 데이터의 경우 수집하는데 한계가 있어 현재 프로젝트에서는 진행이 어렵고 회사에서 해결하는 것으로 결정 지었다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50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3741296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프로젝트 목표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C822D6-804A-4470-BB2F-21104A6F3CD5}"/>
              </a:ext>
            </a:extLst>
          </p:cNvPr>
          <p:cNvGrpSpPr/>
          <p:nvPr/>
        </p:nvGrpSpPr>
        <p:grpSpPr>
          <a:xfrm>
            <a:off x="508954" y="1490277"/>
            <a:ext cx="8378738" cy="740545"/>
            <a:chOff x="290623" y="863222"/>
            <a:chExt cx="8816147" cy="740545"/>
          </a:xfrm>
        </p:grpSpPr>
        <p:sp>
          <p:nvSpPr>
            <p:cNvPr id="12" name="화살표: 갈매기형 수장 23">
              <a:extLst>
                <a:ext uri="{FF2B5EF4-FFF2-40B4-BE49-F238E27FC236}">
                  <a16:creationId xmlns:a16="http://schemas.microsoft.com/office/drawing/2014/main" id="{A6E24FC9-0CDA-465E-83CF-B7C2543942E3}"/>
                </a:ext>
              </a:extLst>
            </p:cNvPr>
            <p:cNvSpPr/>
            <p:nvPr/>
          </p:nvSpPr>
          <p:spPr>
            <a:xfrm>
              <a:off x="347339" y="895315"/>
              <a:ext cx="2062707" cy="68010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보험 탐색 및 점검</a:t>
              </a:r>
            </a:p>
          </p:txBody>
        </p:sp>
        <p:sp>
          <p:nvSpPr>
            <p:cNvPr id="13" name="화살표: 갈매기형 수장 24">
              <a:extLst>
                <a:ext uri="{FF2B5EF4-FFF2-40B4-BE49-F238E27FC236}">
                  <a16:creationId xmlns:a16="http://schemas.microsoft.com/office/drawing/2014/main" id="{DB019925-2B45-49D8-B078-A1E30478D13D}"/>
                </a:ext>
              </a:extLst>
            </p:cNvPr>
            <p:cNvSpPr/>
            <p:nvPr/>
          </p:nvSpPr>
          <p:spPr>
            <a:xfrm>
              <a:off x="2232837" y="895315"/>
              <a:ext cx="3515832" cy="68010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비교 견적을 통한 보험 선택</a:t>
              </a:r>
            </a:p>
          </p:txBody>
        </p:sp>
        <p:sp>
          <p:nvSpPr>
            <p:cNvPr id="14" name="화살표: 갈매기형 수장 25">
              <a:extLst>
                <a:ext uri="{FF2B5EF4-FFF2-40B4-BE49-F238E27FC236}">
                  <a16:creationId xmlns:a16="http://schemas.microsoft.com/office/drawing/2014/main" id="{5CE84EBE-8A5E-4E1F-9018-1DFF7AECD940}"/>
                </a:ext>
              </a:extLst>
            </p:cNvPr>
            <p:cNvSpPr/>
            <p:nvPr/>
          </p:nvSpPr>
          <p:spPr>
            <a:xfrm>
              <a:off x="8066566" y="896710"/>
              <a:ext cx="1040204" cy="68010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계약</a:t>
              </a:r>
            </a:p>
          </p:txBody>
        </p:sp>
        <p:sp>
          <p:nvSpPr>
            <p:cNvPr id="15" name="화살표: 갈매기형 수장 26">
              <a:extLst>
                <a:ext uri="{FF2B5EF4-FFF2-40B4-BE49-F238E27FC236}">
                  <a16:creationId xmlns:a16="http://schemas.microsoft.com/office/drawing/2014/main" id="{BEE316C9-B5EB-4057-8FD2-25B35CA4AAF2}"/>
                </a:ext>
              </a:extLst>
            </p:cNvPr>
            <p:cNvSpPr/>
            <p:nvPr/>
          </p:nvSpPr>
          <p:spPr>
            <a:xfrm>
              <a:off x="5571460" y="895315"/>
              <a:ext cx="1793358" cy="68010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모바일청약서 작성</a:t>
              </a:r>
            </a:p>
          </p:txBody>
        </p:sp>
        <p:sp>
          <p:nvSpPr>
            <p:cNvPr id="16" name="화살표: 갈매기형 수장 27">
              <a:extLst>
                <a:ext uri="{FF2B5EF4-FFF2-40B4-BE49-F238E27FC236}">
                  <a16:creationId xmlns:a16="http://schemas.microsoft.com/office/drawing/2014/main" id="{A491DC55-372E-46F3-B13D-173E54D2AF8F}"/>
                </a:ext>
              </a:extLst>
            </p:cNvPr>
            <p:cNvSpPr/>
            <p:nvPr/>
          </p:nvSpPr>
          <p:spPr>
            <a:xfrm>
              <a:off x="7187755" y="896710"/>
              <a:ext cx="1056017" cy="68010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Bold" pitchFamily="50" charset="-127"/>
                  <a:ea typeface="나눔스퀘어 Bold" pitchFamily="50" charset="-127"/>
                </a:rPr>
                <a:t>보험 가입</a:t>
              </a:r>
            </a:p>
          </p:txBody>
        </p:sp>
        <p:sp>
          <p:nvSpPr>
            <p:cNvPr id="17" name="화살표: 갈매기형 수장 28">
              <a:extLst>
                <a:ext uri="{FF2B5EF4-FFF2-40B4-BE49-F238E27FC236}">
                  <a16:creationId xmlns:a16="http://schemas.microsoft.com/office/drawing/2014/main" id="{52346225-9AB7-40FF-A68D-3F6AF779BA17}"/>
                </a:ext>
              </a:extLst>
            </p:cNvPr>
            <p:cNvSpPr/>
            <p:nvPr/>
          </p:nvSpPr>
          <p:spPr>
            <a:xfrm>
              <a:off x="290623" y="863222"/>
              <a:ext cx="2147778" cy="740545"/>
            </a:xfrm>
            <a:prstGeom prst="chevron">
              <a:avLst>
                <a:gd name="adj" fmla="val 34366"/>
              </a:avLst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5030" y="1041801"/>
            <a:ext cx="3507690" cy="346363"/>
            <a:chOff x="475030" y="1041801"/>
            <a:chExt cx="3507690" cy="346363"/>
          </a:xfrm>
        </p:grpSpPr>
        <p:sp>
          <p:nvSpPr>
            <p:cNvPr id="18" name="제목 1">
              <a:extLst>
                <a:ext uri="{FF2B5EF4-FFF2-40B4-BE49-F238E27FC236}">
                  <a16:creationId xmlns:a16="http://schemas.microsoft.com/office/drawing/2014/main" id="{1115EDBC-6FC1-4CC1-8CCA-0E8E5040FE71}"/>
                </a:ext>
              </a:extLst>
            </p:cNvPr>
            <p:cNvSpPr txBox="1">
              <a:spLocks/>
            </p:cNvSpPr>
            <p:nvPr/>
          </p:nvSpPr>
          <p:spPr>
            <a:xfrm>
              <a:off x="567943" y="1041801"/>
              <a:ext cx="3414777" cy="346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 Extra Condensed Medium"/>
                <a:buNone/>
                <a:tabLst/>
                <a:defRPr/>
              </a:pPr>
              <a:r>
                <a:rPr lang="ko-KR" altLang="en-US" sz="1600" noProof="0" dirty="0">
                  <a:solidFill>
                    <a:schemeClr val="tx1">
                      <a:lumMod val="50000"/>
                    </a:schemeClr>
                  </a:solidFill>
                  <a:latin typeface="나눔스퀘어 Bold" pitchFamily="50" charset="-127"/>
                  <a:ea typeface="나눔스퀘어 Bold" pitchFamily="50" charset="-127"/>
                  <a:cs typeface="Fira Sans Extra Condensed Medium"/>
                  <a:sym typeface="Fira Sans Extra Condensed Medium"/>
                </a:rPr>
                <a:t>고객의 보험 계약 프로세스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나눔스퀘어 Bold" pitchFamily="50" charset="-127"/>
                <a:ea typeface="나눔스퀘어 Bold" pitchFamily="50" charset="-127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0F99B82-D110-47A5-B035-E6F3C69BFB5F}"/>
                </a:ext>
              </a:extLst>
            </p:cNvPr>
            <p:cNvSpPr/>
            <p:nvPr/>
          </p:nvSpPr>
          <p:spPr>
            <a:xfrm>
              <a:off x="475030" y="1101728"/>
              <a:ext cx="138544" cy="24246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65138" y="2509520"/>
            <a:ext cx="1211262" cy="690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For?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5138" y="3393440"/>
            <a:ext cx="1211262" cy="690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Who?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5138" y="4238308"/>
            <a:ext cx="1211262" cy="690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What?</a:t>
            </a:r>
            <a:endParaRPr lang="ko-KR" altLang="en-US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65617" y="2509520"/>
            <a:ext cx="6911657" cy="6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수집</a:t>
            </a:r>
            <a:r>
              <a:rPr lang="en-US" altLang="ko-KR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전처리 과정을 통해 데이터를 바라보는 시각 함양</a:t>
            </a:r>
            <a:endParaRPr lang="en-US" altLang="ko-KR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</a:p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고객의 보험 가입 의사 결정에 도움을 줄 수 있는 정보 제공</a:t>
            </a:r>
            <a:endParaRPr lang="en-US" altLang="ko-KR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65618" y="3393440"/>
            <a:ext cx="6911657" cy="6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보험을 가입하고자 하는 고객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  </a:t>
            </a:r>
          </a:p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자신이 보험을 잘 가입했는지 확인하고자 하는 고객</a:t>
            </a:r>
            <a:endParaRPr lang="en-US" altLang="ko-KR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65618" y="4238308"/>
            <a:ext cx="6911657" cy="6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질병에 대한 정보</a:t>
            </a:r>
            <a:endParaRPr lang="en-US" altLang="ko-KR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>
            <a:spLocks noGrp="1"/>
          </p:cNvSpPr>
          <p:nvPr>
            <p:ph type="ctrTitle"/>
          </p:nvPr>
        </p:nvSpPr>
        <p:spPr>
          <a:xfrm>
            <a:off x="3525520" y="2103119"/>
            <a:ext cx="4503975" cy="541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03. </a:t>
            </a:r>
            <a:r>
              <a:rPr lang="ko-KR" altLang="en-US" sz="4000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endParaRPr sz="4000"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3741296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6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2459457" y="2111650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구조화</a:t>
            </a:r>
          </a:p>
        </p:txBody>
      </p:sp>
      <p:sp>
        <p:nvSpPr>
          <p:cNvPr id="28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4450817" y="2091330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질문 리스트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작성</a:t>
            </a:r>
          </a:p>
        </p:txBody>
      </p:sp>
      <p:sp>
        <p:nvSpPr>
          <p:cNvPr id="29" name="화살표: 갈매기형 수장 24">
            <a:extLst>
              <a:ext uri="{FF2B5EF4-FFF2-40B4-BE49-F238E27FC236}">
                <a16:creationId xmlns:a16="http://schemas.microsoft.com/office/drawing/2014/main" id="{DB019925-2B45-49D8-B078-A1E30478D13D}"/>
              </a:ext>
            </a:extLst>
          </p:cNvPr>
          <p:cNvSpPr/>
          <p:nvPr/>
        </p:nvSpPr>
        <p:spPr>
          <a:xfrm>
            <a:off x="6442177" y="2091330"/>
            <a:ext cx="2173503" cy="1464670"/>
          </a:xfrm>
          <a:prstGeom prst="chevron">
            <a:avLst>
              <a:gd name="adj" fmla="val 34366"/>
            </a:avLst>
          </a:prstGeom>
          <a:solidFill>
            <a:schemeClr val="accent6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추출 및 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기획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444818" y="2121810"/>
            <a:ext cx="2173503" cy="1464670"/>
            <a:chOff x="485458" y="2121810"/>
            <a:chExt cx="2173503" cy="1464670"/>
          </a:xfrm>
        </p:grpSpPr>
        <p:sp>
          <p:nvSpPr>
            <p:cNvPr id="30" name="화살표: 갈매기형 수장 24">
              <a:extLst>
                <a:ext uri="{FF2B5EF4-FFF2-40B4-BE49-F238E27FC236}">
                  <a16:creationId xmlns:a16="http://schemas.microsoft.com/office/drawing/2014/main" id="{DB019925-2B45-49D8-B078-A1E30478D13D}"/>
                </a:ext>
              </a:extLst>
            </p:cNvPr>
            <p:cNvSpPr/>
            <p:nvPr/>
          </p:nvSpPr>
          <p:spPr>
            <a:xfrm>
              <a:off x="485458" y="2121810"/>
              <a:ext cx="2173503" cy="1464670"/>
            </a:xfrm>
            <a:prstGeom prst="chevron">
              <a:avLst>
                <a:gd name="adj" fmla="val 34366"/>
              </a:avLst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5938" y="2123440"/>
              <a:ext cx="723582" cy="145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73760" y="2540000"/>
            <a:ext cx="103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>
                <a:latin typeface="나눔스퀘어 Bold" pitchFamily="50" charset="-127"/>
                <a:ea typeface="나눔스퀘어 Bold" pitchFamily="50" charset="-127"/>
              </a:rPr>
              <a:t>원데이터</a:t>
            </a:r>
            <a:endParaRPr lang="en-US" altLang="ko-KR" sz="1800" dirty="0"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latin typeface="나눔스퀘어 Bold" pitchFamily="50" charset="-127"/>
                <a:ea typeface="나눔스퀘어 Bold" pitchFamily="50" charset="-127"/>
              </a:rPr>
              <a:t>수집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>
            <a:spLocks noGrp="1"/>
          </p:cNvSpPr>
          <p:nvPr>
            <p:ph type="ctrTitle"/>
          </p:nvPr>
        </p:nvSpPr>
        <p:spPr>
          <a:xfrm>
            <a:off x="386398" y="419403"/>
            <a:ext cx="7284402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진행 결과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&gt;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원데이터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 수집</a:t>
            </a:r>
            <a:endParaRPr dirty="0">
              <a:solidFill>
                <a:schemeClr val="tx1">
                  <a:lumMod val="50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5138" y="1108710"/>
            <a:ext cx="1211262" cy="690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출처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65618" y="1108710"/>
            <a:ext cx="6911657" cy="690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보건 의료 </a:t>
            </a:r>
            <a:r>
              <a:rPr lang="ko-KR" altLang="en-US" sz="18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빅데이터</a:t>
            </a:r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개방 시스템 </a:t>
            </a:r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(https://opendata.hira.or.kr/)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5138" y="2023110"/>
            <a:ext cx="1678622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검색 항목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116898" y="2023110"/>
            <a:ext cx="1678622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데이터 분류 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19040" y="2023110"/>
            <a:ext cx="3658235" cy="334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수집 의도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5138" y="3159760"/>
            <a:ext cx="1678622" cy="782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질병 코드</a:t>
            </a:r>
            <a:endParaRPr lang="en-US" altLang="ko-KR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(ex. A00)</a:t>
            </a:r>
            <a:endParaRPr lang="ko-KR" altLang="en-US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16898" y="3133196"/>
            <a:ext cx="1678622" cy="52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</a:t>
            </a:r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8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입원외래별</a:t>
            </a:r>
            <a:endParaRPr lang="ko-KR" altLang="en-US" sz="18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23672" y="2479040"/>
            <a:ext cx="1678622" cy="52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성별 </a:t>
            </a:r>
            <a:r>
              <a:rPr lang="en-US" altLang="ko-KR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 </a:t>
            </a:r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연령별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120285" y="3787352"/>
            <a:ext cx="1678622" cy="52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요양기관종별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127058" y="4441508"/>
            <a:ext cx="1678622" cy="528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요양기관 소재지별</a:t>
            </a:r>
          </a:p>
        </p:txBody>
      </p:sp>
      <p:cxnSp>
        <p:nvCxnSpPr>
          <p:cNvPr id="22" name="직선 연결선 21"/>
          <p:cNvCxnSpPr>
            <a:stCxn id="15" idx="3"/>
            <a:endCxn id="18" idx="1"/>
          </p:cNvCxnSpPr>
          <p:nvPr/>
        </p:nvCxnSpPr>
        <p:spPr>
          <a:xfrm flipV="1">
            <a:off x="2143760" y="2743200"/>
            <a:ext cx="979912" cy="80772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5" idx="3"/>
            <a:endCxn id="17" idx="1"/>
          </p:cNvCxnSpPr>
          <p:nvPr/>
        </p:nvCxnSpPr>
        <p:spPr>
          <a:xfrm flipV="1">
            <a:off x="2143760" y="3397356"/>
            <a:ext cx="973138" cy="15356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5" idx="3"/>
            <a:endCxn id="19" idx="1"/>
          </p:cNvCxnSpPr>
          <p:nvPr/>
        </p:nvCxnSpPr>
        <p:spPr>
          <a:xfrm>
            <a:off x="2143760" y="3550920"/>
            <a:ext cx="976525" cy="500592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5" idx="3"/>
            <a:endCxn id="20" idx="1"/>
          </p:cNvCxnSpPr>
          <p:nvPr/>
        </p:nvCxnSpPr>
        <p:spPr>
          <a:xfrm>
            <a:off x="2143760" y="3550920"/>
            <a:ext cx="983298" cy="115474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016817" y="2479040"/>
            <a:ext cx="3660458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가장 보편적이며 기본이 되는 정보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16817" y="3133196"/>
            <a:ext cx="3660458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입원</a:t>
            </a:r>
            <a:r>
              <a:rPr lang="en-US" altLang="ko-KR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외래 치료 여부에 따라 질병의 경중을 파악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16817" y="3787352"/>
            <a:ext cx="3660458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요양 </a:t>
            </a:r>
            <a:r>
              <a:rPr lang="ko-KR" altLang="en-US" sz="1600" dirty="0" err="1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기관종에</a:t>
            </a:r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 따라 질병의 경중을 파악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016817" y="4471988"/>
            <a:ext cx="3660458" cy="518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latin typeface="나눔스퀘어 Bold" pitchFamily="50" charset="-127"/>
                <a:ea typeface="나눔스퀘어 Bold" pitchFamily="50" charset="-127"/>
              </a:rPr>
              <a:t>지역별 차이점을 확인하기 위해</a:t>
            </a:r>
            <a:endParaRPr lang="en-US" altLang="ko-KR" sz="1600" dirty="0">
              <a:solidFill>
                <a:srgbClr val="000000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surance Plan by Slidesgo">
  <a:themeElements>
    <a:clrScheme name="Simple Light">
      <a:dk1>
        <a:srgbClr val="2D5D14"/>
      </a:dk1>
      <a:lt1>
        <a:srgbClr val="FFFFFF"/>
      </a:lt1>
      <a:dk2>
        <a:srgbClr val="D9D9D9"/>
      </a:dk2>
      <a:lt2>
        <a:srgbClr val="FFFFFF"/>
      </a:lt2>
      <a:accent1>
        <a:srgbClr val="9DB053"/>
      </a:accent1>
      <a:accent2>
        <a:srgbClr val="539E2A"/>
      </a:accent2>
      <a:accent3>
        <a:srgbClr val="3B7C1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5754</Words>
  <Application>Microsoft Office PowerPoint</Application>
  <PresentationFormat>화면 슬라이드 쇼(16:9)</PresentationFormat>
  <Paragraphs>2234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Fira Sans Extra Condensed Medium</vt:lpstr>
      <vt:lpstr>Roboto Slab Regular</vt:lpstr>
      <vt:lpstr>Squada One</vt:lpstr>
      <vt:lpstr>나눔스퀘어</vt:lpstr>
      <vt:lpstr>나눔스퀘어 Bold</vt:lpstr>
      <vt:lpstr>나눔스퀘어 ExtraBold</vt:lpstr>
      <vt:lpstr>맑은 고딕</vt:lpstr>
      <vt:lpstr>함초롬바탕</vt:lpstr>
      <vt:lpstr>Arial</vt:lpstr>
      <vt:lpstr>Insurance Plan by Slidesgo</vt:lpstr>
      <vt:lpstr>해빗 팩토리 최종 발표</vt:lpstr>
      <vt:lpstr>목 차</vt:lpstr>
      <vt:lpstr>01. 기업 설명</vt:lpstr>
      <vt:lpstr>해빗팩토리</vt:lpstr>
      <vt:lpstr>02. 프로젝트 목표 </vt:lpstr>
      <vt:lpstr>프로젝트 목표</vt:lpstr>
      <vt:lpstr>03. 진행 결과</vt:lpstr>
      <vt:lpstr>진행 결과</vt:lpstr>
      <vt:lpstr>진행 결과 &gt; 원데이터 수집</vt:lpstr>
      <vt:lpstr>진행 결과 &gt; 원데이터 수집</vt:lpstr>
      <vt:lpstr>진행 결과 &gt; 데이터 구조화</vt:lpstr>
      <vt:lpstr>진행 결과 &gt; 데이터 구조화</vt:lpstr>
      <vt:lpstr>진행 결과 &gt; 데이터 구조화</vt:lpstr>
      <vt:lpstr>진행 결과 &gt; 데이터 구조화</vt:lpstr>
      <vt:lpstr>진행 결과 &gt; 데이터 구조화</vt:lpstr>
      <vt:lpstr>진행 결과 &gt; 데이터 구조화</vt:lpstr>
      <vt:lpstr>진행 결과 &gt; 데이터 구조화</vt:lpstr>
      <vt:lpstr>진행 결과 &gt; 데이터 구조화</vt:lpstr>
      <vt:lpstr>PowerPoint 프레젠테이션</vt:lpstr>
      <vt:lpstr>`</vt:lpstr>
      <vt:lpstr>진행 결과 &gt; 질문 리스트 작성</vt:lpstr>
      <vt:lpstr>진행 결과 &gt; 데이터 추출 및 기획</vt:lpstr>
      <vt:lpstr>데이터 추출 로직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데이터 추출 로직</vt:lpstr>
      <vt:lpstr>진행 결과 &gt; 결과물</vt:lpstr>
      <vt:lpstr>PowerPoint 프레젠테이션</vt:lpstr>
      <vt:lpstr>진행 결과 &gt; 결과물</vt:lpstr>
      <vt:lpstr>PowerPoint 프레젠테이션</vt:lpstr>
      <vt:lpstr>진행 결과 &gt; 결과물</vt:lpstr>
      <vt:lpstr>PowerPoint 프레젠테이션</vt:lpstr>
      <vt:lpstr>진행 결과 &gt; 결과물</vt:lpstr>
      <vt:lpstr>PowerPoint 프레젠테이션</vt:lpstr>
      <vt:lpstr>데이터 추출 로직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데이터 추출 로직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진행 결과 &gt; 결과물</vt:lpstr>
      <vt:lpstr>결론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PLAN</dc:title>
  <dc:creator>Renz</dc:creator>
  <cp:lastModifiedBy>김 경빈</cp:lastModifiedBy>
  <cp:revision>1035</cp:revision>
  <dcterms:modified xsi:type="dcterms:W3CDTF">2021-07-07T18:59:57Z</dcterms:modified>
</cp:coreProperties>
</file>